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0" r:id="rId2"/>
    <p:sldId id="291" r:id="rId3"/>
    <p:sldId id="256" r:id="rId4"/>
    <p:sldId id="261" r:id="rId5"/>
    <p:sldId id="262" r:id="rId6"/>
    <p:sldId id="258" r:id="rId7"/>
    <p:sldId id="257" r:id="rId8"/>
    <p:sldId id="259" r:id="rId9"/>
    <p:sldId id="28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79" r:id="rId28"/>
    <p:sldId id="280" r:id="rId29"/>
    <p:sldId id="283" r:id="rId30"/>
    <p:sldId id="281" r:id="rId31"/>
    <p:sldId id="285" r:id="rId32"/>
    <p:sldId id="286" r:id="rId33"/>
    <p:sldId id="284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51F7-6C8A-4ECE-B4B2-3B9CC99E3EA9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90CF7-7209-43CF-B73B-BE18F3144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410CC3-81F8-4AB3-9B68-55FB85D41EC9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Boardworks GCSE Science: Biology </a:t>
            </a:r>
          </a:p>
          <a:p>
            <a:pPr eaLnBrk="1" hangingPunct="1"/>
            <a:r>
              <a:rPr lang="en-GB" altLang="en-US" smtClean="0"/>
              <a:t>Infections and Immunity</a:t>
            </a: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764E6-8C79-44DE-87DD-458663E15430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mtClean="0"/>
              <a:t>Boardworks GCSE Science: Biology </a:t>
            </a:r>
          </a:p>
          <a:p>
            <a:pPr eaLnBrk="1" hangingPunct="1"/>
            <a:r>
              <a:rPr lang="en-GB" altLang="en-US" smtClean="0"/>
              <a:t>Infections and Immunity</a:t>
            </a: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99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28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2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5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6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6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FC3BF-E070-4C69-8101-D3B48173973D}" type="datetimeFigureOut">
              <a:rPr lang="en-GB" smtClean="0"/>
              <a:t>11/03/2017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E1AD-D6C6-4857-8B31-B2A1EF00B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10" Type="http://schemas.openxmlformats.org/officeDocument/2006/relationships/slide" Target="slide19.xml"/><Relationship Id="rId4" Type="http://schemas.openxmlformats.org/officeDocument/2006/relationships/slide" Target="slide31.xml"/><Relationship Id="rId9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76225"/>
            <a:ext cx="65722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00438" y="131763"/>
            <a:ext cx="1762125" cy="40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b="1"/>
              <a:t>Immunity</a:t>
            </a:r>
          </a:p>
        </p:txBody>
      </p:sp>
      <p:sp>
        <p:nvSpPr>
          <p:cNvPr id="1536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7238" y="817563"/>
            <a:ext cx="27527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b="1"/>
              <a:t>Non-specific system</a:t>
            </a:r>
          </a:p>
        </p:txBody>
      </p:sp>
      <p:sp>
        <p:nvSpPr>
          <p:cNvPr id="1536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838200"/>
            <a:ext cx="3200400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b="1"/>
              <a:t>Specific system</a:t>
            </a:r>
          </a:p>
        </p:txBody>
      </p:sp>
      <p:sp>
        <p:nvSpPr>
          <p:cNvPr id="1536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28638" y="1808163"/>
            <a:ext cx="13049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Barriers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2238" y="1808163"/>
            <a:ext cx="923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600" i="1"/>
              <a:t>Cells</a:t>
            </a:r>
          </a:p>
        </p:txBody>
      </p:sp>
      <p:sp>
        <p:nvSpPr>
          <p:cNvPr id="15367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67038" y="2722563"/>
            <a:ext cx="14573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Mast cells</a:t>
            </a:r>
          </a:p>
        </p:txBody>
      </p:sp>
      <p:sp>
        <p:nvSpPr>
          <p:cNvPr id="15368" name="Rectangl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38238" y="2722563"/>
            <a:ext cx="16859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Phagocytes</a:t>
            </a:r>
          </a:p>
        </p:txBody>
      </p:sp>
      <p:sp>
        <p:nvSpPr>
          <p:cNvPr id="15369" name="Rectangle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3838" y="3560763"/>
            <a:ext cx="16859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Neutrophils</a:t>
            </a:r>
          </a:p>
        </p:txBody>
      </p:sp>
      <p:sp>
        <p:nvSpPr>
          <p:cNvPr id="15370" name="Rectangl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128838" y="3560763"/>
            <a:ext cx="21431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Macrophages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400800" y="1828800"/>
            <a:ext cx="923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1600" i="1"/>
              <a:t>Cells</a:t>
            </a:r>
          </a:p>
        </p:txBody>
      </p:sp>
      <p:sp>
        <p:nvSpPr>
          <p:cNvPr id="15372" name="Rectangl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67400" y="2667000"/>
            <a:ext cx="1981200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Lymphocytes</a:t>
            </a:r>
          </a:p>
        </p:txBody>
      </p:sp>
      <p:sp>
        <p:nvSpPr>
          <p:cNvPr id="15373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6900" y="3571875"/>
            <a:ext cx="2197100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T Lymphocytes</a:t>
            </a:r>
          </a:p>
        </p:txBody>
      </p:sp>
      <p:sp>
        <p:nvSpPr>
          <p:cNvPr id="15374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08513" y="3586163"/>
            <a:ext cx="22193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B Lymphocytes</a:t>
            </a:r>
          </a:p>
        </p:txBody>
      </p:sp>
      <p:sp>
        <p:nvSpPr>
          <p:cNvPr id="15375" name="Rectangle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6248400"/>
            <a:ext cx="15335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Antibodies</a:t>
            </a:r>
          </a:p>
        </p:txBody>
      </p:sp>
      <p:sp>
        <p:nvSpPr>
          <p:cNvPr id="15376" name="Rectangl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4800600"/>
            <a:ext cx="1752600" cy="1016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Helper</a:t>
            </a:r>
          </a:p>
          <a:p>
            <a:pPr algn="ctr"/>
            <a:r>
              <a:rPr lang="en-GB" altLang="en-US" sz="2000"/>
              <a:t>Killer</a:t>
            </a:r>
          </a:p>
          <a:p>
            <a:pPr algn="ctr"/>
            <a:r>
              <a:rPr lang="en-GB" altLang="en-US" sz="2000"/>
              <a:t>Suppressor</a:t>
            </a:r>
          </a:p>
        </p:txBody>
      </p:sp>
      <p:sp>
        <p:nvSpPr>
          <p:cNvPr id="15377" name="Rectangl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195638" y="4932363"/>
            <a:ext cx="16097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Plasma cell</a:t>
            </a:r>
          </a:p>
        </p:txBody>
      </p:sp>
      <p:sp>
        <p:nvSpPr>
          <p:cNvPr id="15378" name="Rectangl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6248400"/>
            <a:ext cx="1752600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Cytokines</a:t>
            </a:r>
          </a:p>
        </p:txBody>
      </p:sp>
      <p:sp>
        <p:nvSpPr>
          <p:cNvPr id="15379" name="Rectangl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948238" y="4932363"/>
            <a:ext cx="1914525" cy="406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/>
              <a:t>Memory cell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106988" y="3186113"/>
            <a:ext cx="987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1600" i="1"/>
              <a:t>Humoral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7392988" y="3186113"/>
            <a:ext cx="16732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GB" altLang="en-US" sz="1600" i="1"/>
              <a:t>Cell mediated</a:t>
            </a:r>
          </a:p>
        </p:txBody>
      </p:sp>
      <p:cxnSp>
        <p:nvCxnSpPr>
          <p:cNvPr id="15382" name="AutoShape 22"/>
          <p:cNvCxnSpPr>
            <a:cxnSpLocks noChangeShapeType="1"/>
            <a:stCxn id="15363" idx="0"/>
            <a:endCxn id="15362" idx="1"/>
          </p:cNvCxnSpPr>
          <p:nvPr/>
        </p:nvCxnSpPr>
        <p:spPr bwMode="auto">
          <a:xfrm flipV="1">
            <a:off x="2133600" y="334963"/>
            <a:ext cx="1366838" cy="482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3" name="AutoShape 23"/>
          <p:cNvCxnSpPr>
            <a:cxnSpLocks noChangeShapeType="1"/>
            <a:stCxn id="15364" idx="0"/>
            <a:endCxn id="15362" idx="3"/>
          </p:cNvCxnSpPr>
          <p:nvPr/>
        </p:nvCxnSpPr>
        <p:spPr bwMode="auto">
          <a:xfrm flipH="1" flipV="1">
            <a:off x="5262563" y="334963"/>
            <a:ext cx="1595437" cy="5032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4" name="AutoShape 24"/>
          <p:cNvCxnSpPr>
            <a:cxnSpLocks noChangeShapeType="1"/>
            <a:stCxn id="15363" idx="2"/>
            <a:endCxn id="15365" idx="0"/>
          </p:cNvCxnSpPr>
          <p:nvPr/>
        </p:nvCxnSpPr>
        <p:spPr bwMode="auto">
          <a:xfrm flipH="1">
            <a:off x="1181100" y="1223963"/>
            <a:ext cx="952500" cy="584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5" name="AutoShape 25"/>
          <p:cNvCxnSpPr>
            <a:cxnSpLocks noChangeShapeType="1"/>
            <a:stCxn id="15363" idx="2"/>
            <a:endCxn id="15366" idx="0"/>
          </p:cNvCxnSpPr>
          <p:nvPr/>
        </p:nvCxnSpPr>
        <p:spPr bwMode="auto">
          <a:xfrm>
            <a:off x="2133600" y="1223963"/>
            <a:ext cx="990600" cy="584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6" name="AutoShape 26"/>
          <p:cNvCxnSpPr>
            <a:cxnSpLocks noChangeShapeType="1"/>
            <a:stCxn id="15368" idx="0"/>
            <a:endCxn id="15366" idx="2"/>
          </p:cNvCxnSpPr>
          <p:nvPr/>
        </p:nvCxnSpPr>
        <p:spPr bwMode="auto">
          <a:xfrm flipV="1">
            <a:off x="1981200" y="2141538"/>
            <a:ext cx="1143000" cy="581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7" name="AutoShape 27"/>
          <p:cNvCxnSpPr>
            <a:cxnSpLocks noChangeShapeType="1"/>
            <a:stCxn id="15366" idx="2"/>
            <a:endCxn id="15367" idx="0"/>
          </p:cNvCxnSpPr>
          <p:nvPr/>
        </p:nvCxnSpPr>
        <p:spPr bwMode="auto">
          <a:xfrm>
            <a:off x="3124200" y="2141538"/>
            <a:ext cx="571500" cy="581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8" name="AutoShape 28"/>
          <p:cNvCxnSpPr>
            <a:cxnSpLocks noChangeShapeType="1"/>
            <a:stCxn id="15368" idx="2"/>
            <a:endCxn id="15369" idx="0"/>
          </p:cNvCxnSpPr>
          <p:nvPr/>
        </p:nvCxnSpPr>
        <p:spPr bwMode="auto">
          <a:xfrm flipH="1">
            <a:off x="1066800" y="3128963"/>
            <a:ext cx="914400" cy="431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9" name="AutoShape 29"/>
          <p:cNvCxnSpPr>
            <a:cxnSpLocks noChangeShapeType="1"/>
            <a:stCxn id="15368" idx="2"/>
            <a:endCxn id="15370" idx="0"/>
          </p:cNvCxnSpPr>
          <p:nvPr/>
        </p:nvCxnSpPr>
        <p:spPr bwMode="auto">
          <a:xfrm>
            <a:off x="1981200" y="3128963"/>
            <a:ext cx="1219200" cy="431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0" name="AutoShape 30"/>
          <p:cNvCxnSpPr>
            <a:cxnSpLocks noChangeShapeType="1"/>
            <a:stCxn id="15371" idx="0"/>
            <a:endCxn id="15364" idx="2"/>
          </p:cNvCxnSpPr>
          <p:nvPr/>
        </p:nvCxnSpPr>
        <p:spPr bwMode="auto">
          <a:xfrm flipH="1" flipV="1">
            <a:off x="6858000" y="1244600"/>
            <a:ext cx="4763" cy="584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1" name="AutoShape 31"/>
          <p:cNvCxnSpPr>
            <a:cxnSpLocks noChangeShapeType="1"/>
            <a:stCxn id="15372" idx="0"/>
            <a:endCxn id="15371" idx="2"/>
          </p:cNvCxnSpPr>
          <p:nvPr/>
        </p:nvCxnSpPr>
        <p:spPr bwMode="auto">
          <a:xfrm flipV="1">
            <a:off x="6858000" y="2162175"/>
            <a:ext cx="4763" cy="504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2" name="AutoShape 32"/>
          <p:cNvCxnSpPr>
            <a:cxnSpLocks noChangeShapeType="1"/>
            <a:stCxn id="15372" idx="2"/>
            <a:endCxn id="15374" idx="0"/>
          </p:cNvCxnSpPr>
          <p:nvPr/>
        </p:nvCxnSpPr>
        <p:spPr bwMode="auto">
          <a:xfrm flipH="1">
            <a:off x="5718175" y="3073400"/>
            <a:ext cx="1139825" cy="512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3" name="AutoShape 33"/>
          <p:cNvCxnSpPr>
            <a:cxnSpLocks noChangeShapeType="1"/>
            <a:stCxn id="15373" idx="0"/>
            <a:endCxn id="15372" idx="2"/>
          </p:cNvCxnSpPr>
          <p:nvPr/>
        </p:nvCxnSpPr>
        <p:spPr bwMode="auto">
          <a:xfrm flipH="1" flipV="1">
            <a:off x="6858000" y="3073400"/>
            <a:ext cx="1187450" cy="498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4" name="AutoShape 34"/>
          <p:cNvCxnSpPr>
            <a:cxnSpLocks noChangeShapeType="1"/>
            <a:stCxn id="15377" idx="0"/>
            <a:endCxn id="15374" idx="2"/>
          </p:cNvCxnSpPr>
          <p:nvPr/>
        </p:nvCxnSpPr>
        <p:spPr bwMode="auto">
          <a:xfrm flipV="1">
            <a:off x="4000500" y="3992563"/>
            <a:ext cx="1717675" cy="939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5" name="AutoShape 35"/>
          <p:cNvCxnSpPr>
            <a:cxnSpLocks noChangeShapeType="1"/>
            <a:stCxn id="15379" idx="0"/>
            <a:endCxn id="15374" idx="2"/>
          </p:cNvCxnSpPr>
          <p:nvPr/>
        </p:nvCxnSpPr>
        <p:spPr bwMode="auto">
          <a:xfrm flipH="1" flipV="1">
            <a:off x="5718175" y="3992563"/>
            <a:ext cx="187325" cy="939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6" name="AutoShape 36"/>
          <p:cNvCxnSpPr>
            <a:cxnSpLocks noChangeShapeType="1"/>
            <a:stCxn id="15375" idx="0"/>
            <a:endCxn id="15377" idx="2"/>
          </p:cNvCxnSpPr>
          <p:nvPr/>
        </p:nvCxnSpPr>
        <p:spPr bwMode="auto">
          <a:xfrm flipV="1">
            <a:off x="2824163" y="5338763"/>
            <a:ext cx="1176337" cy="9096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7" name="AutoShape 37"/>
          <p:cNvCxnSpPr>
            <a:cxnSpLocks noChangeShapeType="1"/>
            <a:stCxn id="15376" idx="0"/>
            <a:endCxn id="15373" idx="2"/>
          </p:cNvCxnSpPr>
          <p:nvPr/>
        </p:nvCxnSpPr>
        <p:spPr bwMode="auto">
          <a:xfrm flipV="1">
            <a:off x="8039100" y="3978275"/>
            <a:ext cx="6350" cy="822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98" name="AutoShape 38"/>
          <p:cNvCxnSpPr>
            <a:cxnSpLocks noChangeShapeType="1"/>
            <a:stCxn id="15378" idx="0"/>
            <a:endCxn id="15376" idx="2"/>
          </p:cNvCxnSpPr>
          <p:nvPr/>
        </p:nvCxnSpPr>
        <p:spPr bwMode="auto">
          <a:xfrm flipV="1">
            <a:off x="8039100" y="5816600"/>
            <a:ext cx="0" cy="431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159632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9100" y="765175"/>
            <a:ext cx="5765800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smtClean="0"/>
              <a:t>Non-specific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60848"/>
            <a:ext cx="8064896" cy="3184525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GB" altLang="en-US" sz="2800" dirty="0" smtClean="0"/>
              <a:t>present from birth</a:t>
            </a:r>
          </a:p>
          <a:p>
            <a:pPr>
              <a:spcBef>
                <a:spcPct val="0"/>
              </a:spcBef>
            </a:pPr>
            <a:r>
              <a:rPr lang="en-GB" altLang="en-US" sz="2800" dirty="0" smtClean="0"/>
              <a:t>does not distinguish between different pathogens</a:t>
            </a:r>
          </a:p>
          <a:p>
            <a:pPr>
              <a:spcBef>
                <a:spcPct val="0"/>
              </a:spcBef>
            </a:pPr>
            <a:r>
              <a:rPr lang="en-GB" altLang="en-US" sz="2800" dirty="0" smtClean="0"/>
              <a:t>gives the same response each time the same pathogen attacks</a:t>
            </a:r>
          </a:p>
        </p:txBody>
      </p:sp>
    </p:spTree>
    <p:extLst>
      <p:ext uri="{BB962C8B-B14F-4D97-AF65-F5344CB8AC3E}">
        <p14:creationId xmlns:p14="http://schemas.microsoft.com/office/powerpoint/2010/main" val="323908135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620688"/>
            <a:ext cx="2549525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dirty="0" smtClean="0"/>
              <a:t>Barriers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325816" cy="373380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GB" altLang="en-US" sz="2800" dirty="0" smtClean="0"/>
              <a:t>Epidermis of skin </a:t>
            </a:r>
            <a:br>
              <a:rPr lang="en-GB" altLang="en-US" sz="2800" dirty="0" smtClean="0"/>
            </a:br>
            <a:r>
              <a:rPr lang="en-GB" altLang="en-US" sz="2400" dirty="0" smtClean="0"/>
              <a:t>(layers of dead cells)</a:t>
            </a:r>
            <a:br>
              <a:rPr lang="en-GB" altLang="en-US" sz="2400" dirty="0" smtClean="0"/>
            </a:br>
            <a:endParaRPr lang="en-GB" altLang="en-US" sz="2800" dirty="0" smtClean="0"/>
          </a:p>
          <a:p>
            <a:pPr>
              <a:spcBef>
                <a:spcPct val="0"/>
              </a:spcBef>
            </a:pPr>
            <a:r>
              <a:rPr lang="en-GB" altLang="en-US" sz="2800" dirty="0" smtClean="0"/>
              <a:t>Mucous membranes</a:t>
            </a:r>
            <a:br>
              <a:rPr lang="en-GB" altLang="en-US" sz="2800" dirty="0" smtClean="0"/>
            </a:br>
            <a:r>
              <a:rPr lang="en-GB" altLang="en-US" sz="2400" dirty="0" smtClean="0"/>
              <a:t>(protective layer secreted by goblet cells)</a:t>
            </a:r>
          </a:p>
          <a:p>
            <a:pPr>
              <a:spcBef>
                <a:spcPct val="0"/>
              </a:spcBef>
            </a:pPr>
            <a:endParaRPr lang="en-GB" altLang="en-US" sz="2400" dirty="0" smtClean="0"/>
          </a:p>
          <a:p>
            <a:pPr>
              <a:spcBef>
                <a:spcPct val="0"/>
              </a:spcBef>
            </a:pPr>
            <a:r>
              <a:rPr lang="en-GB" altLang="en-US" sz="2400" dirty="0" smtClean="0"/>
              <a:t>Chemicals  such as </a:t>
            </a:r>
          </a:p>
          <a:p>
            <a:pPr lvl="1">
              <a:spcBef>
                <a:spcPct val="0"/>
              </a:spcBef>
            </a:pPr>
            <a:r>
              <a:rPr lang="en-GB" altLang="en-US" sz="2000" dirty="0" smtClean="0"/>
              <a:t>Lysozyme in tears and urine</a:t>
            </a:r>
          </a:p>
          <a:p>
            <a:pPr lvl="1">
              <a:spcBef>
                <a:spcPct val="0"/>
              </a:spcBef>
            </a:pPr>
            <a:r>
              <a:rPr lang="en-GB" altLang="en-US" sz="2000" dirty="0" smtClean="0"/>
              <a:t>Stomach acid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1128947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b="1" u="sng" smtClean="0">
                <a:solidFill>
                  <a:srgbClr val="0070C0"/>
                </a:solidFill>
              </a:rPr>
              <a:t>Primary defences</a:t>
            </a:r>
          </a:p>
        </p:txBody>
      </p:sp>
      <p:pic>
        <p:nvPicPr>
          <p:cNvPr id="1028" name="Picture 2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3" name="ShockwaveFlash1" r:id="rId2" imgW="8699841" imgH="5308975"/>
        </mc:Choice>
        <mc:Fallback>
          <p:control name="ShockwaveFlash1"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0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200025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accent2"/>
                </a:solidFill>
              </a:rPr>
              <a:t>Physical barriers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mtClean="0">
              <a:solidFill>
                <a:srgbClr val="604A7B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86000" y="2714625"/>
            <a:ext cx="2143125" cy="71437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643438" y="3143250"/>
            <a:ext cx="2286000" cy="64293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43188" y="1643063"/>
            <a:ext cx="1857375" cy="64293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143500" y="1785938"/>
            <a:ext cx="1643063" cy="71437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TextBox 23"/>
          <p:cNvSpPr txBox="1">
            <a:spLocks noChangeArrowheads="1"/>
          </p:cNvSpPr>
          <p:nvPr/>
        </p:nvSpPr>
        <p:spPr bwMode="auto">
          <a:xfrm>
            <a:off x="6786563" y="1500188"/>
            <a:ext cx="2357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Calibri" pitchFamily="34" charset="0"/>
                <a:cs typeface="Arial" charset="0"/>
              </a:rPr>
              <a:t>A protective </a:t>
            </a:r>
            <a:r>
              <a:rPr lang="en-GB" altLang="en-US" sz="2400" dirty="0" smtClean="0">
                <a:latin typeface="Calibri" pitchFamily="34" charset="0"/>
                <a:cs typeface="Arial" charset="0"/>
              </a:rPr>
              <a:t>covering</a:t>
            </a:r>
          </a:p>
          <a:p>
            <a:pPr eaLnBrk="1" hangingPunct="1"/>
            <a:r>
              <a:rPr lang="en-GB" altLang="en-US" sz="2400" dirty="0" smtClean="0">
                <a:latin typeface="Calibri" pitchFamily="34" charset="0"/>
                <a:cs typeface="Arial" charset="0"/>
              </a:rPr>
              <a:t>Maintained by blood clotting</a:t>
            </a:r>
            <a:endParaRPr lang="en-GB" alt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18442" name="TextBox 27"/>
          <p:cNvSpPr txBox="1">
            <a:spLocks noChangeArrowheads="1"/>
          </p:cNvSpPr>
          <p:nvPr/>
        </p:nvSpPr>
        <p:spPr bwMode="auto">
          <a:xfrm>
            <a:off x="6929438" y="3500438"/>
            <a:ext cx="1928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alibri" pitchFamily="34" charset="0"/>
                <a:cs typeface="Arial" charset="0"/>
              </a:rPr>
              <a:t>Hydrochloric acid in the stomach</a:t>
            </a:r>
          </a:p>
        </p:txBody>
      </p:sp>
      <p:sp>
        <p:nvSpPr>
          <p:cNvPr id="18443" name="TextBox 28"/>
          <p:cNvSpPr txBox="1">
            <a:spLocks noChangeArrowheads="1"/>
          </p:cNvSpPr>
          <p:nvPr/>
        </p:nvSpPr>
        <p:spPr bwMode="auto">
          <a:xfrm>
            <a:off x="285750" y="2071688"/>
            <a:ext cx="2571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alibri" pitchFamily="34" charset="0"/>
                <a:cs typeface="Arial" charset="0"/>
              </a:rPr>
              <a:t>Epithelia covered in mucus</a:t>
            </a:r>
          </a:p>
        </p:txBody>
      </p:sp>
      <p:sp>
        <p:nvSpPr>
          <p:cNvPr id="18444" name="TextBox 30"/>
          <p:cNvSpPr txBox="1">
            <a:spLocks noChangeArrowheads="1"/>
          </p:cNvSpPr>
          <p:nvPr/>
        </p:nvSpPr>
        <p:spPr bwMode="auto">
          <a:xfrm>
            <a:off x="357188" y="3286125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latin typeface="Calibri" pitchFamily="34" charset="0"/>
                <a:cs typeface="Arial" charset="0"/>
              </a:rPr>
              <a:t>Blood clotting</a:t>
            </a:r>
          </a:p>
        </p:txBody>
      </p:sp>
    </p:spTree>
    <p:extLst>
      <p:ext uri="{BB962C8B-B14F-4D97-AF65-F5344CB8AC3E}">
        <p14:creationId xmlns:p14="http://schemas.microsoft.com/office/powerpoint/2010/main" val="3573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276600" y="1274763"/>
            <a:ext cx="2571750" cy="904875"/>
            <a:chOff x="3008" y="821"/>
            <a:chExt cx="1620" cy="570"/>
          </a:xfrm>
        </p:grpSpPr>
        <p:sp>
          <p:nvSpPr>
            <p:cNvPr id="19479" name="AutoShape 30"/>
            <p:cNvSpPr>
              <a:spLocks noChangeArrowheads="1"/>
            </p:cNvSpPr>
            <p:nvPr/>
          </p:nvSpPr>
          <p:spPr bwMode="auto">
            <a:xfrm>
              <a:off x="3008" y="821"/>
              <a:ext cx="1620" cy="570"/>
            </a:xfrm>
            <a:prstGeom prst="roundRect">
              <a:avLst>
                <a:gd name="adj" fmla="val 8245"/>
              </a:avLst>
            </a:prstGeom>
            <a:solidFill>
              <a:srgbClr val="97F692"/>
            </a:solidFill>
            <a:ln w="25400" algn="ctr">
              <a:solidFill>
                <a:srgbClr val="10BC45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480" name="Rectangle 2"/>
            <p:cNvSpPr>
              <a:spLocks noChangeArrowheads="1"/>
            </p:cNvSpPr>
            <p:nvPr/>
          </p:nvSpPr>
          <p:spPr bwMode="auto">
            <a:xfrm>
              <a:off x="3014" y="847"/>
              <a:ext cx="160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/>
                <a:t>physical and chemical barriers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en-GB" altLang="en-US" b="1" u="sng" smtClean="0">
                <a:solidFill>
                  <a:srgbClr val="0070C0"/>
                </a:solidFill>
              </a:rPr>
              <a:t>Lines of defence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06388" y="3300413"/>
            <a:ext cx="147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/>
              <a:t>most essential</a:t>
            </a:r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7380288" y="3300413"/>
            <a:ext cx="1763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most</a:t>
            </a:r>
          </a:p>
          <a:p>
            <a:pPr eaLnBrk="1" hangingPunct="1"/>
            <a:r>
              <a:rPr lang="en-GB" altLang="en-US"/>
              <a:t>controllable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25625" y="3273425"/>
            <a:ext cx="2143125" cy="904875"/>
            <a:chOff x="1444" y="2112"/>
            <a:chExt cx="1350" cy="570"/>
          </a:xfrm>
        </p:grpSpPr>
        <p:sp>
          <p:nvSpPr>
            <p:cNvPr id="19477" name="AutoShape 27"/>
            <p:cNvSpPr>
              <a:spLocks noChangeArrowheads="1"/>
            </p:cNvSpPr>
            <p:nvPr/>
          </p:nvSpPr>
          <p:spPr bwMode="auto">
            <a:xfrm>
              <a:off x="1444" y="2112"/>
              <a:ext cx="1350" cy="570"/>
            </a:xfrm>
            <a:prstGeom prst="roundRect">
              <a:avLst>
                <a:gd name="adj" fmla="val 8245"/>
              </a:avLst>
            </a:prstGeom>
            <a:solidFill>
              <a:srgbClr val="97F692"/>
            </a:solidFill>
            <a:ln w="25400" algn="ctr">
              <a:solidFill>
                <a:srgbClr val="10BC45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478" name="Rectangle 4"/>
            <p:cNvSpPr>
              <a:spLocks noChangeArrowheads="1"/>
            </p:cNvSpPr>
            <p:nvPr/>
          </p:nvSpPr>
          <p:spPr bwMode="auto">
            <a:xfrm>
              <a:off x="1459" y="2138"/>
              <a:ext cx="13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000066"/>
                  </a:solidFill>
                </a:rPr>
                <a:t>non-specific</a:t>
              </a:r>
              <a:r>
                <a:rPr lang="en-GB" altLang="en-US">
                  <a:solidFill>
                    <a:srgbClr val="10BC45"/>
                  </a:solidFill>
                </a:rPr>
                <a:t> </a:t>
              </a:r>
              <a:r>
                <a:rPr lang="en-GB" altLang="en-US"/>
                <a:t/>
              </a:r>
              <a:br>
                <a:rPr lang="en-GB" altLang="en-US"/>
              </a:br>
              <a:r>
                <a:rPr lang="en-GB" altLang="en-US"/>
                <a:t>defences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491038" y="3273425"/>
            <a:ext cx="2886075" cy="904875"/>
            <a:chOff x="3350" y="2068"/>
            <a:chExt cx="1818" cy="570"/>
          </a:xfrm>
        </p:grpSpPr>
        <p:sp>
          <p:nvSpPr>
            <p:cNvPr id="19475" name="AutoShape 28"/>
            <p:cNvSpPr>
              <a:spLocks noChangeArrowheads="1"/>
            </p:cNvSpPr>
            <p:nvPr/>
          </p:nvSpPr>
          <p:spPr bwMode="auto">
            <a:xfrm>
              <a:off x="3350" y="2068"/>
              <a:ext cx="1818" cy="570"/>
            </a:xfrm>
            <a:prstGeom prst="roundRect">
              <a:avLst>
                <a:gd name="adj" fmla="val 8245"/>
              </a:avLst>
            </a:prstGeom>
            <a:solidFill>
              <a:srgbClr val="97F692"/>
            </a:solidFill>
            <a:ln w="25400" algn="ctr">
              <a:solidFill>
                <a:srgbClr val="10BC45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9476" name="Rectangle 12"/>
            <p:cNvSpPr>
              <a:spLocks noChangeArrowheads="1"/>
            </p:cNvSpPr>
            <p:nvPr/>
          </p:nvSpPr>
          <p:spPr bwMode="auto">
            <a:xfrm>
              <a:off x="3375" y="2093"/>
              <a:ext cx="17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000066"/>
                  </a:solidFill>
                </a:rPr>
                <a:t>pathogen-specific</a:t>
              </a:r>
              <a:r>
                <a:rPr lang="en-GB" altLang="en-US">
                  <a:solidFill>
                    <a:srgbClr val="000066"/>
                  </a:solidFill>
                </a:rPr>
                <a:t> defences</a:t>
              </a:r>
            </a:p>
          </p:txBody>
        </p:sp>
      </p:grpSp>
      <p:sp>
        <p:nvSpPr>
          <p:cNvPr id="310287" name="Rectangle 15"/>
          <p:cNvSpPr>
            <a:spLocks noChangeArrowheads="1"/>
          </p:cNvSpPr>
          <p:nvPr/>
        </p:nvSpPr>
        <p:spPr bwMode="auto">
          <a:xfrm>
            <a:off x="3225800" y="5100638"/>
            <a:ext cx="1944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10BC45"/>
                </a:solidFill>
              </a:rPr>
              <a:t>ingestion</a:t>
            </a: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/>
              <a:t>of  bacteria by white cells</a:t>
            </a: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515938" y="5100638"/>
            <a:ext cx="2441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10BC45"/>
                </a:solidFill>
              </a:rPr>
              <a:t>inflammation</a:t>
            </a:r>
            <a:br>
              <a:rPr lang="en-GB" altLang="en-US" b="1">
                <a:solidFill>
                  <a:srgbClr val="10BC45"/>
                </a:solidFill>
              </a:rPr>
            </a:br>
            <a:r>
              <a:rPr lang="en-GB" altLang="en-US"/>
              <a:t>to attract white cells into tissues</a:t>
            </a:r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5526088" y="5100638"/>
            <a:ext cx="23733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involves </a:t>
            </a:r>
            <a:r>
              <a:rPr lang="en-GB" altLang="en-US" b="1">
                <a:solidFill>
                  <a:srgbClr val="10BC45"/>
                </a:solidFill>
              </a:rPr>
              <a:t>antibodies</a:t>
            </a:r>
            <a:r>
              <a:rPr lang="en-GB" altLang="en-US">
                <a:solidFill>
                  <a:srgbClr val="FF6600"/>
                </a:solidFill>
              </a:rPr>
              <a:t> </a:t>
            </a:r>
            <a:r>
              <a:rPr lang="en-GB" altLang="en-US"/>
              <a:t>and </a:t>
            </a:r>
            <a:r>
              <a:rPr lang="en-GB" altLang="en-US" b="1">
                <a:solidFill>
                  <a:srgbClr val="10BC45"/>
                </a:solidFill>
              </a:rPr>
              <a:t>T-</a:t>
            </a:r>
            <a:r>
              <a:rPr lang="en-GB" altLang="en-US">
                <a:solidFill>
                  <a:srgbClr val="10BC45"/>
                </a:solidFill>
              </a:rPr>
              <a:t> </a:t>
            </a:r>
            <a:r>
              <a:rPr lang="en-GB" altLang="en-US">
                <a:solidFill>
                  <a:srgbClr val="000066"/>
                </a:solidFill>
              </a:rPr>
              <a:t>and</a:t>
            </a:r>
            <a:r>
              <a:rPr lang="en-GB" altLang="en-US">
                <a:solidFill>
                  <a:srgbClr val="10BC45"/>
                </a:solidFill>
              </a:rPr>
              <a:t> </a:t>
            </a:r>
            <a:r>
              <a:rPr lang="en-GB" altLang="en-US" b="1">
                <a:solidFill>
                  <a:srgbClr val="10BC45"/>
                </a:solidFill>
              </a:rPr>
              <a:t>B-cells</a:t>
            </a:r>
            <a:r>
              <a:rPr lang="en-GB" altLang="en-US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718300" y="4308475"/>
            <a:ext cx="0" cy="827088"/>
          </a:xfrm>
          <a:prstGeom prst="line">
            <a:avLst/>
          </a:prstGeom>
          <a:noFill/>
          <a:ln w="76200">
            <a:solidFill>
              <a:srgbClr val="10BC4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468" name="Rectangle 29"/>
          <p:cNvSpPr>
            <a:spLocks noChangeArrowheads="1"/>
          </p:cNvSpPr>
          <p:nvPr/>
        </p:nvSpPr>
        <p:spPr bwMode="auto">
          <a:xfrm>
            <a:off x="285750" y="714375"/>
            <a:ext cx="858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2000"/>
              <a:t>The body has many different lines of defence:</a:t>
            </a:r>
            <a:endParaRPr lang="en-US" altLang="en-US" sz="2000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803400" y="4308475"/>
            <a:ext cx="2189163" cy="808038"/>
            <a:chOff x="1082" y="2731"/>
            <a:chExt cx="1379" cy="509"/>
          </a:xfrm>
        </p:grpSpPr>
        <p:sp>
          <p:nvSpPr>
            <p:cNvPr id="19473" name="Line 20"/>
            <p:cNvSpPr>
              <a:spLocks noChangeShapeType="1"/>
            </p:cNvSpPr>
            <p:nvPr/>
          </p:nvSpPr>
          <p:spPr bwMode="auto">
            <a:xfrm flipH="1">
              <a:off x="1082" y="2731"/>
              <a:ext cx="552" cy="509"/>
            </a:xfrm>
            <a:prstGeom prst="line">
              <a:avLst/>
            </a:prstGeom>
            <a:noFill/>
            <a:ln w="76200">
              <a:solidFill>
                <a:srgbClr val="10BC4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9474" name="Line 38"/>
            <p:cNvSpPr>
              <a:spLocks noChangeShapeType="1"/>
            </p:cNvSpPr>
            <p:nvPr/>
          </p:nvSpPr>
          <p:spPr bwMode="auto">
            <a:xfrm>
              <a:off x="1909" y="2731"/>
              <a:ext cx="552" cy="509"/>
            </a:xfrm>
            <a:prstGeom prst="line">
              <a:avLst/>
            </a:prstGeom>
            <a:noFill/>
            <a:ln w="76200">
              <a:solidFill>
                <a:srgbClr val="10BC4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310313" name="Line 41"/>
          <p:cNvSpPr>
            <a:spLocks noChangeShapeType="1"/>
          </p:cNvSpPr>
          <p:nvPr/>
        </p:nvSpPr>
        <p:spPr bwMode="auto">
          <a:xfrm flipH="1">
            <a:off x="3467100" y="2362200"/>
            <a:ext cx="876300" cy="808038"/>
          </a:xfrm>
          <a:prstGeom prst="line">
            <a:avLst/>
          </a:prstGeom>
          <a:noFill/>
          <a:ln w="76200">
            <a:solidFill>
              <a:srgbClr val="10BC4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10314" name="Line 42"/>
          <p:cNvSpPr>
            <a:spLocks noChangeShapeType="1"/>
          </p:cNvSpPr>
          <p:nvPr/>
        </p:nvSpPr>
        <p:spPr bwMode="auto">
          <a:xfrm>
            <a:off x="4779963" y="2362200"/>
            <a:ext cx="876300" cy="808038"/>
          </a:xfrm>
          <a:prstGeom prst="line">
            <a:avLst/>
          </a:prstGeom>
          <a:noFill/>
          <a:ln w="76200">
            <a:solidFill>
              <a:srgbClr val="10BC4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10315" name="Picture 4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7" grpId="0"/>
      <p:bldP spid="310278" grpId="0"/>
      <p:bldP spid="310287" grpId="0"/>
      <p:bldP spid="310288" grpId="0"/>
      <p:bldP spid="310290" grpId="0"/>
      <p:bldP spid="310296" grpId="0" animBg="1"/>
      <p:bldP spid="310313" grpId="0" animBg="1"/>
      <p:bldP spid="3103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GB" altLang="en-US" smtClean="0"/>
              <a:t>What triggers an immune response?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r>
              <a:rPr lang="en-GB" altLang="en-US" u="sng" dirty="0" smtClean="0"/>
              <a:t>Antigens</a:t>
            </a:r>
          </a:p>
          <a:p>
            <a:r>
              <a:rPr lang="en-GB" altLang="en-US" sz="2800" dirty="0" smtClean="0"/>
              <a:t>These generate an immune response</a:t>
            </a:r>
          </a:p>
          <a:p>
            <a:r>
              <a:rPr lang="en-GB" altLang="en-US" sz="2800" dirty="0" smtClean="0"/>
              <a:t>These could be proteins or other molecules on the surface of cells, a molecule e.g. a toxin etc.</a:t>
            </a:r>
          </a:p>
          <a:p>
            <a:r>
              <a:rPr lang="en-GB" altLang="en-US" sz="2800" dirty="0" smtClean="0"/>
              <a:t>Our cells also have proteins etc. on the surface but they are not recognised by our own personal immune system as antigens</a:t>
            </a:r>
          </a:p>
          <a:p>
            <a:r>
              <a:rPr lang="en-GB" altLang="en-US" sz="2800" dirty="0" smtClean="0"/>
              <a:t>The system can tell the difference between you and non-you</a:t>
            </a:r>
          </a:p>
        </p:txBody>
      </p:sp>
    </p:spTree>
    <p:extLst>
      <p:ext uri="{BB962C8B-B14F-4D97-AF65-F5344CB8AC3E}">
        <p14:creationId xmlns:p14="http://schemas.microsoft.com/office/powerpoint/2010/main" val="17923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Not always helpful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Can you think of one type of disease, two medical instances where being able to tell you from non-you is not helpful?</a:t>
            </a:r>
          </a:p>
          <a:p>
            <a:r>
              <a:rPr lang="en-GB" altLang="en-US" smtClean="0"/>
              <a:t>Blood transfusions, organ transplants, cancers</a:t>
            </a:r>
          </a:p>
        </p:txBody>
      </p:sp>
    </p:spTree>
    <p:extLst>
      <p:ext uri="{BB962C8B-B14F-4D97-AF65-F5344CB8AC3E}">
        <p14:creationId xmlns:p14="http://schemas.microsoft.com/office/powerpoint/2010/main" val="24856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913" y="496888"/>
            <a:ext cx="3803650" cy="892175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smtClean="0"/>
              <a:t>Phagocytes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600200"/>
            <a:ext cx="7653338" cy="403225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GB" altLang="en-US" sz="2800" smtClean="0"/>
              <a:t>White blood cells (leucocytes)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Continually produced from stem cells in bone marrow 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Stored in bone marrow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Released into blood to engulf and digest foreign bodies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Two types:  </a:t>
            </a:r>
            <a:br>
              <a:rPr lang="en-GB" altLang="en-US" sz="2800" smtClean="0"/>
            </a:br>
            <a:r>
              <a:rPr lang="en-GB" altLang="en-US" sz="2800" smtClean="0"/>
              <a:t>Neutrophils and Macrophages</a:t>
            </a:r>
          </a:p>
        </p:txBody>
      </p:sp>
    </p:spTree>
    <p:extLst>
      <p:ext uri="{BB962C8B-B14F-4D97-AF65-F5344CB8AC3E}">
        <p14:creationId xmlns:p14="http://schemas.microsoft.com/office/powerpoint/2010/main" val="289148426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4197671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dirty="0" smtClean="0"/>
              <a:t>Neutrophils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04862"/>
            <a:ext cx="7191375" cy="353695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60% of white blood cells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Smaller than macrophages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Numbers increase rapidly during infection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Move into tissues through leaky capillary walls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Short lived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err="1" smtClean="0"/>
              <a:t>Chemotaxic</a:t>
            </a:r>
            <a:endParaRPr lang="en-GB" altLang="en-US" sz="2800" dirty="0" smtClean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251329" y="188640"/>
            <a:ext cx="2159000" cy="2082800"/>
            <a:chOff x="3712" y="2800"/>
            <a:chExt cx="1360" cy="1312"/>
          </a:xfrm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3712" y="2800"/>
              <a:ext cx="1360" cy="131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4084" y="3220"/>
              <a:ext cx="136" cy="13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4420" y="3028"/>
              <a:ext cx="376" cy="3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4420" y="3604"/>
              <a:ext cx="232" cy="2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4048" y="3568"/>
              <a:ext cx="160" cy="160"/>
            </a:xfrm>
            <a:prstGeom prst="ellipse">
              <a:avLst/>
            </a:prstGeom>
            <a:solidFill>
              <a:schemeClr val="tx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 flipV="1">
              <a:off x="4128" y="3264"/>
              <a:ext cx="48" cy="384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4176" y="3216"/>
              <a:ext cx="480" cy="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Arc 12"/>
            <p:cNvSpPr>
              <a:spLocks/>
            </p:cNvSpPr>
            <p:nvPr/>
          </p:nvSpPr>
          <p:spPr bwMode="auto">
            <a:xfrm rot="2100000">
              <a:off x="4560" y="3361"/>
              <a:ext cx="19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679581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9900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eutroph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2420938" cy="819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FAFD00"/>
                </a:solidFill>
              </a:rPr>
              <a:t>Neutrophil</a:t>
            </a:r>
            <a:br>
              <a:rPr lang="en-GB" altLang="en-US" sz="2400">
                <a:solidFill>
                  <a:srgbClr val="FAFD00"/>
                </a:solidFill>
              </a:rPr>
            </a:br>
            <a:r>
              <a:rPr lang="en-GB" altLang="en-US" sz="2400">
                <a:solidFill>
                  <a:srgbClr val="FAFD00"/>
                </a:solidFill>
              </a:rPr>
              <a:t>(lobed nucleus)</a:t>
            </a:r>
          </a:p>
        </p:txBody>
      </p:sp>
    </p:spTree>
    <p:extLst>
      <p:ext uri="{BB962C8B-B14F-4D97-AF65-F5344CB8AC3E}">
        <p14:creationId xmlns:p14="http://schemas.microsoft.com/office/powerpoint/2010/main" val="200060679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4304134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dirty="0" smtClean="0"/>
              <a:t>Macrophages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3352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4% of white blood cells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Larger than neutrophils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Circulate in blood and tend to remain in organs such as lungs, spleen, kidney, lymph nodes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Squeeze through leaky capillary walls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Phagocytic but play a role in initiating the specific immune system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Long lived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788969" y="116632"/>
            <a:ext cx="2159000" cy="2082800"/>
            <a:chOff x="3712" y="2800"/>
            <a:chExt cx="1360" cy="1312"/>
          </a:xfrm>
        </p:grpSpPr>
        <p:sp>
          <p:nvSpPr>
            <p:cNvPr id="31749" name="Oval 5"/>
            <p:cNvSpPr>
              <a:spLocks noChangeArrowheads="1"/>
            </p:cNvSpPr>
            <p:nvPr/>
          </p:nvSpPr>
          <p:spPr bwMode="auto">
            <a:xfrm>
              <a:off x="3712" y="2800"/>
              <a:ext cx="1360" cy="131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069" y="3076"/>
              <a:ext cx="801" cy="580"/>
            </a:xfrm>
            <a:custGeom>
              <a:avLst/>
              <a:gdLst>
                <a:gd name="T0" fmla="*/ 11 w 801"/>
                <a:gd name="T1" fmla="*/ 332 h 580"/>
                <a:gd name="T2" fmla="*/ 0 w 801"/>
                <a:gd name="T3" fmla="*/ 295 h 580"/>
                <a:gd name="T4" fmla="*/ 0 w 801"/>
                <a:gd name="T5" fmla="*/ 263 h 580"/>
                <a:gd name="T6" fmla="*/ 0 w 801"/>
                <a:gd name="T7" fmla="*/ 231 h 580"/>
                <a:gd name="T8" fmla="*/ 0 w 801"/>
                <a:gd name="T9" fmla="*/ 179 h 580"/>
                <a:gd name="T10" fmla="*/ 11 w 801"/>
                <a:gd name="T11" fmla="*/ 147 h 580"/>
                <a:gd name="T12" fmla="*/ 22 w 801"/>
                <a:gd name="T13" fmla="*/ 105 h 580"/>
                <a:gd name="T14" fmla="*/ 53 w 801"/>
                <a:gd name="T15" fmla="*/ 73 h 580"/>
                <a:gd name="T16" fmla="*/ 85 w 801"/>
                <a:gd name="T17" fmla="*/ 52 h 580"/>
                <a:gd name="T18" fmla="*/ 127 w 801"/>
                <a:gd name="T19" fmla="*/ 21 h 580"/>
                <a:gd name="T20" fmla="*/ 169 w 801"/>
                <a:gd name="T21" fmla="*/ 10 h 580"/>
                <a:gd name="T22" fmla="*/ 211 w 801"/>
                <a:gd name="T23" fmla="*/ 0 h 580"/>
                <a:gd name="T24" fmla="*/ 243 w 801"/>
                <a:gd name="T25" fmla="*/ 0 h 580"/>
                <a:gd name="T26" fmla="*/ 285 w 801"/>
                <a:gd name="T27" fmla="*/ 0 h 580"/>
                <a:gd name="T28" fmla="*/ 337 w 801"/>
                <a:gd name="T29" fmla="*/ 0 h 580"/>
                <a:gd name="T30" fmla="*/ 379 w 801"/>
                <a:gd name="T31" fmla="*/ 0 h 580"/>
                <a:gd name="T32" fmla="*/ 422 w 801"/>
                <a:gd name="T33" fmla="*/ 0 h 580"/>
                <a:gd name="T34" fmla="*/ 474 w 801"/>
                <a:gd name="T35" fmla="*/ 0 h 580"/>
                <a:gd name="T36" fmla="*/ 506 w 801"/>
                <a:gd name="T37" fmla="*/ 10 h 580"/>
                <a:gd name="T38" fmla="*/ 548 w 801"/>
                <a:gd name="T39" fmla="*/ 31 h 580"/>
                <a:gd name="T40" fmla="*/ 590 w 801"/>
                <a:gd name="T41" fmla="*/ 52 h 580"/>
                <a:gd name="T42" fmla="*/ 622 w 801"/>
                <a:gd name="T43" fmla="*/ 73 h 580"/>
                <a:gd name="T44" fmla="*/ 653 w 801"/>
                <a:gd name="T45" fmla="*/ 105 h 580"/>
                <a:gd name="T46" fmla="*/ 674 w 801"/>
                <a:gd name="T47" fmla="*/ 137 h 580"/>
                <a:gd name="T48" fmla="*/ 706 w 801"/>
                <a:gd name="T49" fmla="*/ 158 h 580"/>
                <a:gd name="T50" fmla="*/ 737 w 801"/>
                <a:gd name="T51" fmla="*/ 200 h 580"/>
                <a:gd name="T52" fmla="*/ 758 w 801"/>
                <a:gd name="T53" fmla="*/ 242 h 580"/>
                <a:gd name="T54" fmla="*/ 790 w 801"/>
                <a:gd name="T55" fmla="*/ 284 h 580"/>
                <a:gd name="T56" fmla="*/ 800 w 801"/>
                <a:gd name="T57" fmla="*/ 326 h 580"/>
                <a:gd name="T58" fmla="*/ 800 w 801"/>
                <a:gd name="T59" fmla="*/ 358 h 580"/>
                <a:gd name="T60" fmla="*/ 800 w 801"/>
                <a:gd name="T61" fmla="*/ 400 h 580"/>
                <a:gd name="T62" fmla="*/ 800 w 801"/>
                <a:gd name="T63" fmla="*/ 442 h 580"/>
                <a:gd name="T64" fmla="*/ 790 w 801"/>
                <a:gd name="T65" fmla="*/ 484 h 580"/>
                <a:gd name="T66" fmla="*/ 779 w 801"/>
                <a:gd name="T67" fmla="*/ 516 h 580"/>
                <a:gd name="T68" fmla="*/ 737 w 801"/>
                <a:gd name="T69" fmla="*/ 547 h 580"/>
                <a:gd name="T70" fmla="*/ 695 w 801"/>
                <a:gd name="T71" fmla="*/ 568 h 580"/>
                <a:gd name="T72" fmla="*/ 653 w 801"/>
                <a:gd name="T73" fmla="*/ 579 h 580"/>
                <a:gd name="T74" fmla="*/ 611 w 801"/>
                <a:gd name="T75" fmla="*/ 579 h 580"/>
                <a:gd name="T76" fmla="*/ 579 w 801"/>
                <a:gd name="T77" fmla="*/ 579 h 580"/>
                <a:gd name="T78" fmla="*/ 537 w 801"/>
                <a:gd name="T79" fmla="*/ 568 h 580"/>
                <a:gd name="T80" fmla="*/ 495 w 801"/>
                <a:gd name="T81" fmla="*/ 537 h 580"/>
                <a:gd name="T82" fmla="*/ 485 w 801"/>
                <a:gd name="T83" fmla="*/ 505 h 580"/>
                <a:gd name="T84" fmla="*/ 464 w 801"/>
                <a:gd name="T85" fmla="*/ 473 h 580"/>
                <a:gd name="T86" fmla="*/ 443 w 801"/>
                <a:gd name="T87" fmla="*/ 431 h 580"/>
                <a:gd name="T88" fmla="*/ 411 w 801"/>
                <a:gd name="T89" fmla="*/ 410 h 580"/>
                <a:gd name="T90" fmla="*/ 379 w 801"/>
                <a:gd name="T91" fmla="*/ 389 h 580"/>
                <a:gd name="T92" fmla="*/ 337 w 801"/>
                <a:gd name="T93" fmla="*/ 379 h 580"/>
                <a:gd name="T94" fmla="*/ 295 w 801"/>
                <a:gd name="T95" fmla="*/ 368 h 580"/>
                <a:gd name="T96" fmla="*/ 253 w 801"/>
                <a:gd name="T97" fmla="*/ 379 h 580"/>
                <a:gd name="T98" fmla="*/ 211 w 801"/>
                <a:gd name="T99" fmla="*/ 389 h 580"/>
                <a:gd name="T100" fmla="*/ 179 w 801"/>
                <a:gd name="T101" fmla="*/ 389 h 580"/>
                <a:gd name="T102" fmla="*/ 137 w 801"/>
                <a:gd name="T103" fmla="*/ 400 h 580"/>
                <a:gd name="T104" fmla="*/ 95 w 801"/>
                <a:gd name="T105" fmla="*/ 389 h 580"/>
                <a:gd name="T106" fmla="*/ 53 w 801"/>
                <a:gd name="T107" fmla="*/ 389 h 580"/>
                <a:gd name="T108" fmla="*/ 22 w 801"/>
                <a:gd name="T109" fmla="*/ 347 h 580"/>
                <a:gd name="T110" fmla="*/ 11 w 801"/>
                <a:gd name="T111" fmla="*/ 332 h 5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1"/>
                <a:gd name="T169" fmla="*/ 0 h 580"/>
                <a:gd name="T170" fmla="*/ 801 w 801"/>
                <a:gd name="T171" fmla="*/ 580 h 5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1" h="580">
                  <a:moveTo>
                    <a:pt x="11" y="332"/>
                  </a:moveTo>
                  <a:lnTo>
                    <a:pt x="0" y="295"/>
                  </a:lnTo>
                  <a:lnTo>
                    <a:pt x="0" y="263"/>
                  </a:lnTo>
                  <a:lnTo>
                    <a:pt x="0" y="231"/>
                  </a:lnTo>
                  <a:lnTo>
                    <a:pt x="0" y="179"/>
                  </a:lnTo>
                  <a:lnTo>
                    <a:pt x="11" y="147"/>
                  </a:lnTo>
                  <a:lnTo>
                    <a:pt x="22" y="105"/>
                  </a:lnTo>
                  <a:lnTo>
                    <a:pt x="53" y="73"/>
                  </a:lnTo>
                  <a:lnTo>
                    <a:pt x="85" y="52"/>
                  </a:lnTo>
                  <a:lnTo>
                    <a:pt x="127" y="21"/>
                  </a:lnTo>
                  <a:lnTo>
                    <a:pt x="169" y="10"/>
                  </a:lnTo>
                  <a:lnTo>
                    <a:pt x="211" y="0"/>
                  </a:lnTo>
                  <a:lnTo>
                    <a:pt x="243" y="0"/>
                  </a:lnTo>
                  <a:lnTo>
                    <a:pt x="285" y="0"/>
                  </a:lnTo>
                  <a:lnTo>
                    <a:pt x="337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74" y="0"/>
                  </a:lnTo>
                  <a:lnTo>
                    <a:pt x="506" y="10"/>
                  </a:lnTo>
                  <a:lnTo>
                    <a:pt x="548" y="31"/>
                  </a:lnTo>
                  <a:lnTo>
                    <a:pt x="590" y="52"/>
                  </a:lnTo>
                  <a:lnTo>
                    <a:pt x="622" y="73"/>
                  </a:lnTo>
                  <a:lnTo>
                    <a:pt x="653" y="105"/>
                  </a:lnTo>
                  <a:lnTo>
                    <a:pt x="674" y="137"/>
                  </a:lnTo>
                  <a:lnTo>
                    <a:pt x="706" y="158"/>
                  </a:lnTo>
                  <a:lnTo>
                    <a:pt x="737" y="200"/>
                  </a:lnTo>
                  <a:lnTo>
                    <a:pt x="758" y="242"/>
                  </a:lnTo>
                  <a:lnTo>
                    <a:pt x="790" y="284"/>
                  </a:lnTo>
                  <a:lnTo>
                    <a:pt x="800" y="326"/>
                  </a:lnTo>
                  <a:lnTo>
                    <a:pt x="800" y="358"/>
                  </a:lnTo>
                  <a:lnTo>
                    <a:pt x="800" y="400"/>
                  </a:lnTo>
                  <a:lnTo>
                    <a:pt x="800" y="442"/>
                  </a:lnTo>
                  <a:lnTo>
                    <a:pt x="790" y="484"/>
                  </a:lnTo>
                  <a:lnTo>
                    <a:pt x="779" y="516"/>
                  </a:lnTo>
                  <a:lnTo>
                    <a:pt x="737" y="547"/>
                  </a:lnTo>
                  <a:lnTo>
                    <a:pt x="695" y="568"/>
                  </a:lnTo>
                  <a:lnTo>
                    <a:pt x="653" y="579"/>
                  </a:lnTo>
                  <a:lnTo>
                    <a:pt x="611" y="579"/>
                  </a:lnTo>
                  <a:lnTo>
                    <a:pt x="579" y="579"/>
                  </a:lnTo>
                  <a:lnTo>
                    <a:pt x="537" y="568"/>
                  </a:lnTo>
                  <a:lnTo>
                    <a:pt x="495" y="537"/>
                  </a:lnTo>
                  <a:lnTo>
                    <a:pt x="485" y="505"/>
                  </a:lnTo>
                  <a:lnTo>
                    <a:pt x="464" y="473"/>
                  </a:lnTo>
                  <a:lnTo>
                    <a:pt x="443" y="431"/>
                  </a:lnTo>
                  <a:lnTo>
                    <a:pt x="411" y="410"/>
                  </a:lnTo>
                  <a:lnTo>
                    <a:pt x="379" y="389"/>
                  </a:lnTo>
                  <a:lnTo>
                    <a:pt x="337" y="379"/>
                  </a:lnTo>
                  <a:lnTo>
                    <a:pt x="295" y="368"/>
                  </a:lnTo>
                  <a:lnTo>
                    <a:pt x="253" y="379"/>
                  </a:lnTo>
                  <a:lnTo>
                    <a:pt x="211" y="389"/>
                  </a:lnTo>
                  <a:lnTo>
                    <a:pt x="179" y="389"/>
                  </a:lnTo>
                  <a:lnTo>
                    <a:pt x="137" y="400"/>
                  </a:lnTo>
                  <a:lnTo>
                    <a:pt x="95" y="389"/>
                  </a:lnTo>
                  <a:lnTo>
                    <a:pt x="53" y="389"/>
                  </a:lnTo>
                  <a:lnTo>
                    <a:pt x="22" y="347"/>
                  </a:lnTo>
                  <a:lnTo>
                    <a:pt x="11" y="33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070673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crop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4503738" cy="819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400">
                <a:solidFill>
                  <a:srgbClr val="FAFD00"/>
                </a:solidFill>
              </a:rPr>
              <a:t>Macrophage or monocyte</a:t>
            </a:r>
            <a:br>
              <a:rPr lang="en-GB" altLang="en-US" sz="2400">
                <a:solidFill>
                  <a:srgbClr val="FAFD00"/>
                </a:solidFill>
              </a:rPr>
            </a:br>
            <a:r>
              <a:rPr lang="en-GB" altLang="en-US" sz="2400">
                <a:solidFill>
                  <a:srgbClr val="FAFD00"/>
                </a:solidFill>
              </a:rPr>
              <a:t>(bean-shaped nucleus)</a:t>
            </a:r>
          </a:p>
        </p:txBody>
      </p:sp>
    </p:spTree>
    <p:extLst>
      <p:ext uri="{BB962C8B-B14F-4D97-AF65-F5344CB8AC3E}">
        <p14:creationId xmlns:p14="http://schemas.microsoft.com/office/powerpoint/2010/main" val="300783001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69900"/>
            <a:ext cx="8661400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dirty="0" err="1" smtClean="0"/>
              <a:t>Opsonins</a:t>
            </a:r>
            <a:endParaRPr lang="en-GB" alt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600200"/>
            <a:ext cx="7653338" cy="403225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9 proteins released by liver and phagocytes </a:t>
            </a:r>
            <a:r>
              <a:rPr lang="en-GB" altLang="en-US" sz="2800" dirty="0" err="1" smtClean="0"/>
              <a:t>eg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Imunoglobulin</a:t>
            </a:r>
            <a:r>
              <a:rPr lang="en-GB" altLang="en-US" sz="2800" dirty="0" smtClean="0"/>
              <a:t> (Ig) IgG and IgM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Normally circulate in blood in inactive state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activated in presence of bacteria and yeasts </a:t>
            </a:r>
            <a:endParaRPr lang="en-GB" altLang="en-US" sz="2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dirty="0" smtClean="0"/>
              <a:t>Four mechanisms:</a:t>
            </a:r>
            <a:br>
              <a:rPr lang="en-GB" altLang="en-US" sz="2800" dirty="0" smtClean="0"/>
            </a:br>
            <a:r>
              <a:rPr lang="en-GB" altLang="en-US" sz="2000" dirty="0" smtClean="0"/>
              <a:t>1.  deposited on membrane of pathogen and make it porous</a:t>
            </a:r>
            <a:br>
              <a:rPr lang="en-GB" altLang="en-US" sz="2000" dirty="0" smtClean="0"/>
            </a:br>
            <a:r>
              <a:rPr lang="en-GB" altLang="en-US" sz="2000" dirty="0" smtClean="0"/>
              <a:t>2.  stimulate histamine release from mast cells</a:t>
            </a:r>
            <a:br>
              <a:rPr lang="en-GB" altLang="en-US" sz="2000" dirty="0" smtClean="0"/>
            </a:br>
            <a:r>
              <a:rPr lang="en-GB" altLang="en-US" sz="2000" dirty="0" smtClean="0"/>
              <a:t>3.  attract phagocytes to infection (chemotaxis)</a:t>
            </a:r>
            <a:br>
              <a:rPr lang="en-GB" altLang="en-US" sz="2000" dirty="0" smtClean="0"/>
            </a:br>
            <a:r>
              <a:rPr lang="en-GB" altLang="en-US" sz="2000" dirty="0" smtClean="0"/>
              <a:t>4.  opsonisation</a:t>
            </a:r>
          </a:p>
        </p:txBody>
      </p:sp>
    </p:spTree>
    <p:extLst>
      <p:ext uri="{BB962C8B-B14F-4D97-AF65-F5344CB8AC3E}">
        <p14:creationId xmlns:p14="http://schemas.microsoft.com/office/powerpoint/2010/main" val="78987033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23863" y="3878263"/>
            <a:ext cx="8194675" cy="2387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8763" y="469900"/>
            <a:ext cx="6985000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dirty="0" smtClean="0"/>
              <a:t>Opsonisation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70038" y="1727200"/>
            <a:ext cx="7092950" cy="20955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smtClean="0"/>
              <a:t>One end of complement protein binds to molecules on bacterial membrane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smtClean="0"/>
              <a:t>Other end binds to phagocyte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2800" smtClean="0"/>
              <a:t>As phagocyte binds to complement proteins, the bacterial cell is engulfed </a:t>
            </a:r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488950" y="4767263"/>
            <a:ext cx="1587500" cy="520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 rot="7680000">
            <a:off x="2564607" y="5080794"/>
            <a:ext cx="215900" cy="3063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 rot="7680000">
            <a:off x="2600326" y="5105400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H="1" flipV="1">
            <a:off x="2474913" y="5076825"/>
            <a:ext cx="71437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H="1">
            <a:off x="2405063" y="4986338"/>
            <a:ext cx="1397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4" name="Oval 11"/>
          <p:cNvSpPr>
            <a:spLocks noChangeArrowheads="1"/>
          </p:cNvSpPr>
          <p:nvPr/>
        </p:nvSpPr>
        <p:spPr bwMode="auto">
          <a:xfrm rot="2580000">
            <a:off x="2181225" y="4514850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5" name="Oval 12"/>
          <p:cNvSpPr>
            <a:spLocks noChangeArrowheads="1"/>
          </p:cNvSpPr>
          <p:nvPr/>
        </p:nvSpPr>
        <p:spPr bwMode="auto">
          <a:xfrm rot="2580000">
            <a:off x="2211388" y="4481513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2117725" y="4784725"/>
            <a:ext cx="61913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2033588" y="4773613"/>
            <a:ext cx="168275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8" name="Oval 15"/>
          <p:cNvSpPr>
            <a:spLocks noChangeArrowheads="1"/>
          </p:cNvSpPr>
          <p:nvPr/>
        </p:nvSpPr>
        <p:spPr bwMode="auto">
          <a:xfrm rot="10740000">
            <a:off x="2012950" y="5318125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39" name="Oval 16"/>
          <p:cNvSpPr>
            <a:spLocks noChangeArrowheads="1"/>
          </p:cNvSpPr>
          <p:nvPr/>
        </p:nvSpPr>
        <p:spPr bwMode="auto">
          <a:xfrm rot="10740000">
            <a:off x="2014538" y="5360988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flipH="1" flipV="1">
            <a:off x="2116138" y="5218113"/>
            <a:ext cx="3175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H="1">
            <a:off x="2001838" y="5216525"/>
            <a:ext cx="2286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 rot="5160000">
            <a:off x="2645569" y="4379119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 rot="5160000">
            <a:off x="2690813" y="4373562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 flipH="1">
            <a:off x="2501900" y="4541838"/>
            <a:ext cx="92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>
            <a:off x="2493963" y="4433888"/>
            <a:ext cx="1587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 rot="7680000">
            <a:off x="5706269" y="5149056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47" name="Oval 24"/>
          <p:cNvSpPr>
            <a:spLocks noChangeArrowheads="1"/>
          </p:cNvSpPr>
          <p:nvPr/>
        </p:nvSpPr>
        <p:spPr bwMode="auto">
          <a:xfrm rot="7680000">
            <a:off x="5741988" y="5173662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48" name="Line 25"/>
          <p:cNvSpPr>
            <a:spLocks noChangeShapeType="1"/>
          </p:cNvSpPr>
          <p:nvPr/>
        </p:nvSpPr>
        <p:spPr bwMode="auto">
          <a:xfrm flipH="1" flipV="1">
            <a:off x="5616575" y="5145088"/>
            <a:ext cx="71438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9" name="Line 26"/>
          <p:cNvSpPr>
            <a:spLocks noChangeShapeType="1"/>
          </p:cNvSpPr>
          <p:nvPr/>
        </p:nvSpPr>
        <p:spPr bwMode="auto">
          <a:xfrm flipH="1">
            <a:off x="5546725" y="5054600"/>
            <a:ext cx="1397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0" name="Oval 27"/>
          <p:cNvSpPr>
            <a:spLocks noChangeArrowheads="1"/>
          </p:cNvSpPr>
          <p:nvPr/>
        </p:nvSpPr>
        <p:spPr bwMode="auto">
          <a:xfrm rot="1800000">
            <a:off x="5602288" y="4546600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51" name="Oval 28"/>
          <p:cNvSpPr>
            <a:spLocks noChangeArrowheads="1"/>
          </p:cNvSpPr>
          <p:nvPr/>
        </p:nvSpPr>
        <p:spPr bwMode="auto">
          <a:xfrm rot="1800000">
            <a:off x="5626100" y="4506913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 flipH="1">
            <a:off x="5584825" y="4838700"/>
            <a:ext cx="46038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>
            <a:off x="5484813" y="4859338"/>
            <a:ext cx="200025" cy="112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4" name="Oval 31"/>
          <p:cNvSpPr>
            <a:spLocks noChangeArrowheads="1"/>
          </p:cNvSpPr>
          <p:nvPr/>
        </p:nvSpPr>
        <p:spPr bwMode="auto">
          <a:xfrm rot="10740000">
            <a:off x="5307013" y="5327650"/>
            <a:ext cx="215900" cy="306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55" name="Oval 32"/>
          <p:cNvSpPr>
            <a:spLocks noChangeArrowheads="1"/>
          </p:cNvSpPr>
          <p:nvPr/>
        </p:nvSpPr>
        <p:spPr bwMode="auto">
          <a:xfrm rot="10740000">
            <a:off x="5308600" y="5370513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 flipH="1" flipV="1">
            <a:off x="5410200" y="5227638"/>
            <a:ext cx="3175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 flipH="1">
            <a:off x="5295900" y="5226050"/>
            <a:ext cx="2286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8" name="Oval 35"/>
          <p:cNvSpPr>
            <a:spLocks noChangeArrowheads="1"/>
          </p:cNvSpPr>
          <p:nvPr/>
        </p:nvSpPr>
        <p:spPr bwMode="auto">
          <a:xfrm rot="5160000">
            <a:off x="5847557" y="4863306"/>
            <a:ext cx="215900" cy="3063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59" name="Oval 36"/>
          <p:cNvSpPr>
            <a:spLocks noChangeArrowheads="1"/>
          </p:cNvSpPr>
          <p:nvPr/>
        </p:nvSpPr>
        <p:spPr bwMode="auto">
          <a:xfrm rot="5160000">
            <a:off x="5892801" y="4857750"/>
            <a:ext cx="215900" cy="3079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0" name="Line 37"/>
          <p:cNvSpPr>
            <a:spLocks noChangeShapeType="1"/>
          </p:cNvSpPr>
          <p:nvPr/>
        </p:nvSpPr>
        <p:spPr bwMode="auto">
          <a:xfrm flipH="1">
            <a:off x="5703888" y="5026025"/>
            <a:ext cx="920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1" name="Line 38"/>
          <p:cNvSpPr>
            <a:spLocks noChangeShapeType="1"/>
          </p:cNvSpPr>
          <p:nvPr/>
        </p:nvSpPr>
        <p:spPr bwMode="auto">
          <a:xfrm>
            <a:off x="5695950" y="4918075"/>
            <a:ext cx="15875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6173788" y="4105275"/>
            <a:ext cx="2197100" cy="19685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 rot="4980000">
            <a:off x="6026944" y="4833144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 rot="4260000">
            <a:off x="6103144" y="5290344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5" name="Oval 42"/>
          <p:cNvSpPr>
            <a:spLocks noChangeArrowheads="1"/>
          </p:cNvSpPr>
          <p:nvPr/>
        </p:nvSpPr>
        <p:spPr bwMode="auto">
          <a:xfrm rot="7260000">
            <a:off x="6103144" y="4453731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6" name="Oval 43"/>
          <p:cNvSpPr>
            <a:spLocks noChangeArrowheads="1"/>
          </p:cNvSpPr>
          <p:nvPr/>
        </p:nvSpPr>
        <p:spPr bwMode="auto">
          <a:xfrm rot="8040000">
            <a:off x="6331744" y="4148931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7" name="Oval 44"/>
          <p:cNvSpPr>
            <a:spLocks noChangeArrowheads="1"/>
          </p:cNvSpPr>
          <p:nvPr/>
        </p:nvSpPr>
        <p:spPr bwMode="auto">
          <a:xfrm rot="9000000">
            <a:off x="6711950" y="3995738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8" name="Oval 45"/>
          <p:cNvSpPr>
            <a:spLocks noChangeArrowheads="1"/>
          </p:cNvSpPr>
          <p:nvPr/>
        </p:nvSpPr>
        <p:spPr bwMode="auto">
          <a:xfrm rot="-10740000">
            <a:off x="7169150" y="3919538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69" name="Oval 46"/>
          <p:cNvSpPr>
            <a:spLocks noChangeArrowheads="1"/>
          </p:cNvSpPr>
          <p:nvPr/>
        </p:nvSpPr>
        <p:spPr bwMode="auto">
          <a:xfrm rot="4980000">
            <a:off x="8312944" y="4909344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0" name="Oval 47"/>
          <p:cNvSpPr>
            <a:spLocks noChangeArrowheads="1"/>
          </p:cNvSpPr>
          <p:nvPr/>
        </p:nvSpPr>
        <p:spPr bwMode="auto">
          <a:xfrm rot="1860000">
            <a:off x="6561138" y="5745163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1" name="Oval 48"/>
          <p:cNvSpPr>
            <a:spLocks noChangeArrowheads="1"/>
          </p:cNvSpPr>
          <p:nvPr/>
        </p:nvSpPr>
        <p:spPr bwMode="auto">
          <a:xfrm rot="10500000">
            <a:off x="7245350" y="5900738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2" name="Oval 49"/>
          <p:cNvSpPr>
            <a:spLocks noChangeArrowheads="1"/>
          </p:cNvSpPr>
          <p:nvPr/>
        </p:nvSpPr>
        <p:spPr bwMode="auto">
          <a:xfrm rot="2760000">
            <a:off x="7931944" y="4221956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3" name="Oval 50"/>
          <p:cNvSpPr>
            <a:spLocks noChangeArrowheads="1"/>
          </p:cNvSpPr>
          <p:nvPr/>
        </p:nvSpPr>
        <p:spPr bwMode="auto">
          <a:xfrm rot="8040000">
            <a:off x="7931944" y="5672931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4" name="Oval 51"/>
          <p:cNvSpPr>
            <a:spLocks noChangeArrowheads="1"/>
          </p:cNvSpPr>
          <p:nvPr/>
        </p:nvSpPr>
        <p:spPr bwMode="auto">
          <a:xfrm rot="1680000">
            <a:off x="7627938" y="3992563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5" name="Oval 52"/>
          <p:cNvSpPr>
            <a:spLocks noChangeArrowheads="1"/>
          </p:cNvSpPr>
          <p:nvPr/>
        </p:nvSpPr>
        <p:spPr bwMode="auto">
          <a:xfrm rot="4200000">
            <a:off x="8236744" y="4528344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6" name="Oval 53"/>
          <p:cNvSpPr>
            <a:spLocks noChangeArrowheads="1"/>
          </p:cNvSpPr>
          <p:nvPr/>
        </p:nvSpPr>
        <p:spPr bwMode="auto">
          <a:xfrm rot="7080000">
            <a:off x="8160544" y="5368131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7" name="Oval 54"/>
          <p:cNvSpPr>
            <a:spLocks noChangeArrowheads="1"/>
          </p:cNvSpPr>
          <p:nvPr/>
        </p:nvSpPr>
        <p:spPr bwMode="auto">
          <a:xfrm rot="9060000">
            <a:off x="7626350" y="5824538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8" name="Oval 55"/>
          <p:cNvSpPr>
            <a:spLocks noChangeArrowheads="1"/>
          </p:cNvSpPr>
          <p:nvPr/>
        </p:nvSpPr>
        <p:spPr bwMode="auto">
          <a:xfrm rot="3000000">
            <a:off x="6255544" y="5593556"/>
            <a:ext cx="215900" cy="30638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79" name="Oval 56"/>
          <p:cNvSpPr>
            <a:spLocks noChangeArrowheads="1"/>
          </p:cNvSpPr>
          <p:nvPr/>
        </p:nvSpPr>
        <p:spPr bwMode="auto">
          <a:xfrm rot="1200000">
            <a:off x="6864350" y="5897563"/>
            <a:ext cx="215900" cy="306387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80" name="Oval 57"/>
          <p:cNvSpPr>
            <a:spLocks noChangeArrowheads="1"/>
          </p:cNvSpPr>
          <p:nvPr/>
        </p:nvSpPr>
        <p:spPr bwMode="auto">
          <a:xfrm>
            <a:off x="6226175" y="4141788"/>
            <a:ext cx="2084388" cy="1906587"/>
          </a:xfrm>
          <a:prstGeom prst="ellipse">
            <a:avLst/>
          </a:prstGeom>
          <a:solidFill>
            <a:srgbClr val="FAF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81" name="AutoShape 58"/>
          <p:cNvSpPr>
            <a:spLocks noChangeArrowheads="1"/>
          </p:cNvSpPr>
          <p:nvPr/>
        </p:nvSpPr>
        <p:spPr bwMode="auto">
          <a:xfrm>
            <a:off x="2874963" y="4886325"/>
            <a:ext cx="906462" cy="338138"/>
          </a:xfrm>
          <a:prstGeom prst="rightArrow">
            <a:avLst>
              <a:gd name="adj1" fmla="val 50000"/>
              <a:gd name="adj2" fmla="val 13405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82" name="Rectangle 59"/>
          <p:cNvSpPr>
            <a:spLocks noChangeArrowheads="1"/>
          </p:cNvSpPr>
          <p:nvPr/>
        </p:nvSpPr>
        <p:spPr bwMode="auto">
          <a:xfrm>
            <a:off x="741363" y="4827588"/>
            <a:ext cx="12985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/>
              <a:t>Bacterium</a:t>
            </a:r>
          </a:p>
        </p:txBody>
      </p:sp>
      <p:sp>
        <p:nvSpPr>
          <p:cNvPr id="26683" name="Rectangle 60"/>
          <p:cNvSpPr>
            <a:spLocks noChangeArrowheads="1"/>
          </p:cNvSpPr>
          <p:nvPr/>
        </p:nvSpPr>
        <p:spPr bwMode="auto">
          <a:xfrm>
            <a:off x="1311275" y="5594350"/>
            <a:ext cx="2530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/>
              <a:t>Complement</a:t>
            </a:r>
          </a:p>
          <a:p>
            <a:pPr algn="ctr"/>
            <a:r>
              <a:rPr lang="en-GB" altLang="en-US" b="1"/>
              <a:t>proteins</a:t>
            </a:r>
          </a:p>
        </p:txBody>
      </p:sp>
      <p:sp>
        <p:nvSpPr>
          <p:cNvPr id="26684" name="Rectangle 61"/>
          <p:cNvSpPr>
            <a:spLocks noChangeArrowheads="1"/>
          </p:cNvSpPr>
          <p:nvPr/>
        </p:nvSpPr>
        <p:spPr bwMode="auto">
          <a:xfrm>
            <a:off x="6608763" y="4813300"/>
            <a:ext cx="1336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b="1"/>
              <a:t>Phagocyte</a:t>
            </a:r>
          </a:p>
        </p:txBody>
      </p:sp>
      <p:sp>
        <p:nvSpPr>
          <p:cNvPr id="26685" name="Oval 62"/>
          <p:cNvSpPr>
            <a:spLocks noChangeArrowheads="1"/>
          </p:cNvSpPr>
          <p:nvPr/>
        </p:nvSpPr>
        <p:spPr bwMode="auto">
          <a:xfrm>
            <a:off x="4164013" y="4776788"/>
            <a:ext cx="1587500" cy="520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6686" name="Rectangle 63"/>
          <p:cNvSpPr>
            <a:spLocks noChangeArrowheads="1"/>
          </p:cNvSpPr>
          <p:nvPr/>
        </p:nvSpPr>
        <p:spPr bwMode="auto">
          <a:xfrm>
            <a:off x="4270375" y="4846638"/>
            <a:ext cx="1320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b="1"/>
              <a:t>Bacterium</a:t>
            </a:r>
          </a:p>
        </p:txBody>
      </p:sp>
    </p:spTree>
    <p:extLst>
      <p:ext uri="{BB962C8B-B14F-4D97-AF65-F5344CB8AC3E}">
        <p14:creationId xmlns:p14="http://schemas.microsoft.com/office/powerpoint/2010/main" val="329925503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597869" y="2035646"/>
            <a:ext cx="2288409" cy="1252560"/>
            <a:chOff x="5177754" y="573184"/>
            <a:chExt cx="2172868" cy="1313958"/>
          </a:xfrm>
        </p:grpSpPr>
        <p:sp>
          <p:nvSpPr>
            <p:cNvPr id="5" name="Oval 4"/>
            <p:cNvSpPr/>
            <p:nvPr/>
          </p:nvSpPr>
          <p:spPr>
            <a:xfrm>
              <a:off x="5700376" y="57837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162114" y="573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636480" y="57837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724128" y="167111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6185866" y="166593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660232" y="167111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292080" y="155679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7020272" y="155679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86142" y="67488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7014334" y="67488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134598" y="108836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5177754" y="112474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292080" y="692696"/>
              <a:ext cx="1944216" cy="1080120"/>
            </a:xfrm>
            <a:prstGeom prst="roundRect">
              <a:avLst>
                <a:gd name="adj" fmla="val 3687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762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201"/>
            <p:cNvGrpSpPr/>
            <p:nvPr/>
          </p:nvGrpSpPr>
          <p:grpSpPr>
            <a:xfrm rot="3135654">
              <a:off x="5894530" y="765638"/>
              <a:ext cx="638989" cy="926531"/>
              <a:chOff x="6813331" y="2743200"/>
              <a:chExt cx="1453052" cy="1324299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813331" y="2743200"/>
                <a:ext cx="1395248" cy="1313793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871135" y="2753706"/>
                <a:ext cx="1395248" cy="1313793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" name="Group 14"/>
          <p:cNvGrpSpPr/>
          <p:nvPr/>
        </p:nvGrpSpPr>
        <p:grpSpPr>
          <a:xfrm rot="8187500">
            <a:off x="2063403" y="1594409"/>
            <a:ext cx="302846" cy="406321"/>
            <a:chOff x="971600" y="548680"/>
            <a:chExt cx="1440162" cy="2088232"/>
          </a:xfrm>
        </p:grpSpPr>
        <p:cxnSp>
          <p:nvCxnSpPr>
            <p:cNvPr id="22" name="Straight Connector 15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"/>
            <p:cNvCxnSpPr/>
            <p:nvPr/>
          </p:nvCxnSpPr>
          <p:spPr>
            <a:xfrm flipV="1">
              <a:off x="1691681" y="548680"/>
              <a:ext cx="720081" cy="7200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7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6"/>
          <p:cNvGrpSpPr/>
          <p:nvPr/>
        </p:nvGrpSpPr>
        <p:grpSpPr>
          <a:xfrm rot="13208427">
            <a:off x="3957825" y="2391444"/>
            <a:ext cx="302846" cy="406321"/>
            <a:chOff x="971600" y="548680"/>
            <a:chExt cx="1440160" cy="2088232"/>
          </a:xfrm>
        </p:grpSpPr>
        <p:cxnSp>
          <p:nvCxnSpPr>
            <p:cNvPr id="30" name="Straight Connector 27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/>
            <p:cNvCxnSpPr/>
            <p:nvPr/>
          </p:nvCxnSpPr>
          <p:spPr>
            <a:xfrm flipV="1">
              <a:off x="169168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9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4"/>
          <p:cNvGrpSpPr/>
          <p:nvPr/>
        </p:nvGrpSpPr>
        <p:grpSpPr>
          <a:xfrm rot="18435714">
            <a:off x="2189472" y="3300140"/>
            <a:ext cx="302846" cy="406321"/>
            <a:chOff x="971600" y="548680"/>
            <a:chExt cx="1440160" cy="208823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69168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5270277" y="1974439"/>
            <a:ext cx="2288409" cy="1252560"/>
            <a:chOff x="5177754" y="573184"/>
            <a:chExt cx="2172868" cy="1313958"/>
          </a:xfrm>
        </p:grpSpPr>
        <p:sp>
          <p:nvSpPr>
            <p:cNvPr id="86" name="Oval 85"/>
            <p:cNvSpPr/>
            <p:nvPr/>
          </p:nvSpPr>
          <p:spPr>
            <a:xfrm>
              <a:off x="5700376" y="57837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6162114" y="57318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6636480" y="578370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5724128" y="167111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6185866" y="166593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6660232" y="1671118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5292080" y="155679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7020272" y="155679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5286142" y="67488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7014334" y="674882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7134598" y="108836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5177754" y="1124744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292080" y="692696"/>
              <a:ext cx="1944216" cy="1080120"/>
            </a:xfrm>
            <a:prstGeom prst="roundRect">
              <a:avLst>
                <a:gd name="adj" fmla="val 3687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762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9" name="Group 201"/>
            <p:cNvGrpSpPr/>
            <p:nvPr/>
          </p:nvGrpSpPr>
          <p:grpSpPr>
            <a:xfrm rot="3135654">
              <a:off x="5894530" y="765638"/>
              <a:ext cx="638989" cy="926531"/>
              <a:chOff x="6813331" y="2743200"/>
              <a:chExt cx="1453052" cy="1324299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6813331" y="2743200"/>
                <a:ext cx="1395248" cy="1313793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6871135" y="2753706"/>
                <a:ext cx="1395248" cy="1313793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2" name="Group 14"/>
          <p:cNvGrpSpPr/>
          <p:nvPr/>
        </p:nvGrpSpPr>
        <p:grpSpPr>
          <a:xfrm rot="8187500">
            <a:off x="5735811" y="1533202"/>
            <a:ext cx="302846" cy="406321"/>
            <a:chOff x="971600" y="548680"/>
            <a:chExt cx="1440162" cy="2088232"/>
          </a:xfrm>
        </p:grpSpPr>
        <p:cxnSp>
          <p:nvCxnSpPr>
            <p:cNvPr id="103" name="Straight Connector 15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6"/>
            <p:cNvCxnSpPr/>
            <p:nvPr/>
          </p:nvCxnSpPr>
          <p:spPr>
            <a:xfrm flipV="1">
              <a:off x="1691681" y="548680"/>
              <a:ext cx="720081" cy="72007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7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26"/>
          <p:cNvGrpSpPr/>
          <p:nvPr/>
        </p:nvGrpSpPr>
        <p:grpSpPr>
          <a:xfrm rot="13208427">
            <a:off x="7630233" y="2330238"/>
            <a:ext cx="302846" cy="406321"/>
            <a:chOff x="971600" y="548680"/>
            <a:chExt cx="1440160" cy="2088232"/>
          </a:xfrm>
        </p:grpSpPr>
        <p:cxnSp>
          <p:nvCxnSpPr>
            <p:cNvPr id="107" name="Straight Connector 27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8"/>
            <p:cNvCxnSpPr/>
            <p:nvPr/>
          </p:nvCxnSpPr>
          <p:spPr>
            <a:xfrm flipV="1">
              <a:off x="169168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9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34"/>
          <p:cNvGrpSpPr/>
          <p:nvPr/>
        </p:nvGrpSpPr>
        <p:grpSpPr>
          <a:xfrm rot="18435714">
            <a:off x="5861881" y="3238934"/>
            <a:ext cx="302846" cy="406321"/>
            <a:chOff x="971600" y="548680"/>
            <a:chExt cx="1440160" cy="2088232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97160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1691680" y="548680"/>
              <a:ext cx="720080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691680" y="1268760"/>
              <a:ext cx="0" cy="13681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6065966" y="1913232"/>
            <a:ext cx="1530170" cy="1407756"/>
            <a:chOff x="6065966" y="1913232"/>
            <a:chExt cx="1530170" cy="1407756"/>
          </a:xfrm>
        </p:grpSpPr>
        <p:grpSp>
          <p:nvGrpSpPr>
            <p:cNvPr id="116" name="Group 115"/>
            <p:cNvGrpSpPr/>
            <p:nvPr/>
          </p:nvGrpSpPr>
          <p:grpSpPr>
            <a:xfrm>
              <a:off x="6065966" y="1913232"/>
              <a:ext cx="244827" cy="306034"/>
              <a:chOff x="1403648" y="4509120"/>
              <a:chExt cx="288032" cy="432048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6065966" y="3014954"/>
              <a:ext cx="244827" cy="306034"/>
              <a:chOff x="1403648" y="4509120"/>
              <a:chExt cx="288032" cy="432048"/>
            </a:xfrm>
          </p:grpSpPr>
          <p:sp>
            <p:nvSpPr>
              <p:cNvPr id="118" name="Rounded Rectangle 117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 rot="17125275">
              <a:off x="7320705" y="2678317"/>
              <a:ext cx="244827" cy="306034"/>
              <a:chOff x="1403648" y="4509120"/>
              <a:chExt cx="288032" cy="432048"/>
            </a:xfrm>
          </p:grpSpPr>
          <p:sp>
            <p:nvSpPr>
              <p:cNvPr id="121" name="Rounded Rectangle 120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5303929" y="4260503"/>
            <a:ext cx="2288409" cy="1558594"/>
            <a:chOff x="3707904" y="4365104"/>
            <a:chExt cx="2692246" cy="1833640"/>
          </a:xfrm>
        </p:grpSpPr>
        <p:sp>
          <p:nvSpPr>
            <p:cNvPr id="124" name="Oval 123"/>
            <p:cNvSpPr/>
            <p:nvPr/>
          </p:nvSpPr>
          <p:spPr>
            <a:xfrm>
              <a:off x="4355448" y="436510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4970881" y="436510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58635" y="4437112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4384877" y="595647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4956984" y="5950658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5436096" y="5949280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3851920" y="5661248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5868144" y="580526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3923928" y="4653136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5991430" y="4688129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6132490" y="5302917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>
              <a:off x="3707904" y="5157192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3892884" y="4509120"/>
              <a:ext cx="2408940" cy="15614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762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7" name="Group 201"/>
            <p:cNvGrpSpPr/>
            <p:nvPr/>
          </p:nvGrpSpPr>
          <p:grpSpPr>
            <a:xfrm rot="3135654">
              <a:off x="4672918" y="4720246"/>
              <a:ext cx="751862" cy="1166673"/>
              <a:chOff x="6542872" y="2609167"/>
              <a:chExt cx="1524501" cy="1345843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6672125" y="2641214"/>
                <a:ext cx="1395248" cy="1313796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542872" y="2609167"/>
                <a:ext cx="1395249" cy="1313796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5622197" y="3922255"/>
            <a:ext cx="2334179" cy="2270461"/>
            <a:chOff x="4094520" y="3958811"/>
            <a:chExt cx="2746093" cy="2671131"/>
          </a:xfrm>
        </p:grpSpPr>
        <p:grpSp>
          <p:nvGrpSpPr>
            <p:cNvPr id="140" name="Group 14"/>
            <p:cNvGrpSpPr/>
            <p:nvPr/>
          </p:nvGrpSpPr>
          <p:grpSpPr>
            <a:xfrm rot="7263292">
              <a:off x="4155388" y="3897943"/>
              <a:ext cx="356289" cy="478025"/>
              <a:chOff x="971600" y="548680"/>
              <a:chExt cx="1440162" cy="2088232"/>
            </a:xfrm>
          </p:grpSpPr>
          <p:cxnSp>
            <p:nvCxnSpPr>
              <p:cNvPr id="141" name="Straight Connector 15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6"/>
              <p:cNvCxnSpPr/>
              <p:nvPr/>
            </p:nvCxnSpPr>
            <p:spPr>
              <a:xfrm flipV="1">
                <a:off x="1691681" y="548680"/>
                <a:ext cx="720081" cy="72007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7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26"/>
            <p:cNvGrpSpPr/>
            <p:nvPr/>
          </p:nvGrpSpPr>
          <p:grpSpPr>
            <a:xfrm rot="13208427">
              <a:off x="6484324" y="5143732"/>
              <a:ext cx="356289" cy="478025"/>
              <a:chOff x="971600" y="548680"/>
              <a:chExt cx="1440160" cy="2088232"/>
            </a:xfrm>
          </p:grpSpPr>
          <p:cxnSp>
            <p:nvCxnSpPr>
              <p:cNvPr id="145" name="Straight Connector 27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8"/>
              <p:cNvCxnSpPr/>
              <p:nvPr/>
            </p:nvCxnSpPr>
            <p:spPr>
              <a:xfrm flipV="1">
                <a:off x="169168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9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34"/>
            <p:cNvGrpSpPr/>
            <p:nvPr/>
          </p:nvGrpSpPr>
          <p:grpSpPr>
            <a:xfrm rot="18435714">
              <a:off x="4447235" y="6212785"/>
              <a:ext cx="356289" cy="478025"/>
              <a:chOff x="971600" y="548680"/>
              <a:chExt cx="1440160" cy="2088232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169168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 rot="21075725">
              <a:off x="4687335" y="4293096"/>
              <a:ext cx="288032" cy="360040"/>
              <a:chOff x="1403648" y="4509120"/>
              <a:chExt cx="288032" cy="432048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 rot="576566">
              <a:off x="4687335" y="5949280"/>
              <a:ext cx="288032" cy="360040"/>
              <a:chOff x="1403648" y="4509120"/>
              <a:chExt cx="288032" cy="432048"/>
            </a:xfrm>
          </p:grpSpPr>
          <p:sp>
            <p:nvSpPr>
              <p:cNvPr id="156" name="Rounded Rectangle 155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 rot="18389087">
              <a:off x="6069835" y="5560044"/>
              <a:ext cx="288032" cy="360040"/>
              <a:chOff x="1403648" y="4509120"/>
              <a:chExt cx="288032" cy="432048"/>
            </a:xfrm>
          </p:grpSpPr>
          <p:sp>
            <p:nvSpPr>
              <p:cNvPr id="159" name="Rounded Rectangle 158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1690080" y="4196689"/>
            <a:ext cx="2288409" cy="1558594"/>
            <a:chOff x="3707904" y="4365104"/>
            <a:chExt cx="2692246" cy="1833640"/>
          </a:xfrm>
        </p:grpSpPr>
        <p:sp>
          <p:nvSpPr>
            <p:cNvPr id="165" name="Oval 164"/>
            <p:cNvSpPr/>
            <p:nvPr/>
          </p:nvSpPr>
          <p:spPr>
            <a:xfrm>
              <a:off x="4355448" y="436510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4970881" y="436510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5558635" y="4437112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/>
            <p:cNvSpPr/>
            <p:nvPr/>
          </p:nvSpPr>
          <p:spPr>
            <a:xfrm>
              <a:off x="4384877" y="595647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/>
            <p:cNvSpPr/>
            <p:nvPr/>
          </p:nvSpPr>
          <p:spPr>
            <a:xfrm>
              <a:off x="4956984" y="5950658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/>
            <p:cNvSpPr/>
            <p:nvPr/>
          </p:nvSpPr>
          <p:spPr>
            <a:xfrm>
              <a:off x="5436096" y="5949280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/>
            <p:cNvSpPr/>
            <p:nvPr/>
          </p:nvSpPr>
          <p:spPr>
            <a:xfrm>
              <a:off x="3851920" y="5661248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/>
            <p:cNvSpPr/>
            <p:nvPr/>
          </p:nvSpPr>
          <p:spPr>
            <a:xfrm>
              <a:off x="5868144" y="5805264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/>
            <p:cNvSpPr/>
            <p:nvPr/>
          </p:nvSpPr>
          <p:spPr>
            <a:xfrm>
              <a:off x="3923928" y="4653136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/>
            <p:cNvSpPr/>
            <p:nvPr/>
          </p:nvSpPr>
          <p:spPr>
            <a:xfrm>
              <a:off x="5991430" y="4688129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/>
            <p:cNvSpPr/>
            <p:nvPr/>
          </p:nvSpPr>
          <p:spPr>
            <a:xfrm>
              <a:off x="6132490" y="5302917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/>
            <p:cNvSpPr/>
            <p:nvPr/>
          </p:nvSpPr>
          <p:spPr>
            <a:xfrm>
              <a:off x="3707904" y="5157192"/>
              <a:ext cx="267660" cy="2422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3892884" y="4509120"/>
              <a:ext cx="2408940" cy="15614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76200" cmpd="dbl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8" name="Group 201"/>
            <p:cNvGrpSpPr/>
            <p:nvPr/>
          </p:nvGrpSpPr>
          <p:grpSpPr>
            <a:xfrm rot="3135654">
              <a:off x="4672918" y="4720246"/>
              <a:ext cx="751862" cy="1166673"/>
              <a:chOff x="6542872" y="2609167"/>
              <a:chExt cx="1524501" cy="1345843"/>
            </a:xfrm>
          </p:grpSpPr>
          <p:sp>
            <p:nvSpPr>
              <p:cNvPr id="179" name="Freeform 178"/>
              <p:cNvSpPr/>
              <p:nvPr/>
            </p:nvSpPr>
            <p:spPr>
              <a:xfrm>
                <a:off x="6672125" y="2641214"/>
                <a:ext cx="1395248" cy="1313796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6542872" y="2609167"/>
                <a:ext cx="1395249" cy="1313796"/>
              </a:xfrm>
              <a:custGeom>
                <a:avLst/>
                <a:gdLst>
                  <a:gd name="connsiteX0" fmla="*/ 817179 w 1395248"/>
                  <a:gd name="connsiteY0" fmla="*/ 0 h 1313793"/>
                  <a:gd name="connsiteX1" fmla="*/ 91966 w 1395248"/>
                  <a:gd name="connsiteY1" fmla="*/ 220717 h 1313793"/>
                  <a:gd name="connsiteX2" fmla="*/ 627993 w 1395248"/>
                  <a:gd name="connsiteY2" fmla="*/ 882869 h 1313793"/>
                  <a:gd name="connsiteX3" fmla="*/ 13138 w 1395248"/>
                  <a:gd name="connsiteY3" fmla="*/ 1056290 h 1313793"/>
                  <a:gd name="connsiteX4" fmla="*/ 706821 w 1395248"/>
                  <a:gd name="connsiteY4" fmla="*/ 1292772 h 1313793"/>
                  <a:gd name="connsiteX5" fmla="*/ 1337441 w 1395248"/>
                  <a:gd name="connsiteY5" fmla="*/ 930166 h 1313793"/>
                  <a:gd name="connsiteX6" fmla="*/ 1053662 w 1395248"/>
                  <a:gd name="connsiteY6" fmla="*/ 472966 h 1313793"/>
                  <a:gd name="connsiteX7" fmla="*/ 1258614 w 1395248"/>
                  <a:gd name="connsiteY7" fmla="*/ 126124 h 1313793"/>
                  <a:gd name="connsiteX8" fmla="*/ 738352 w 1395248"/>
                  <a:gd name="connsiteY8" fmla="*/ 15766 h 1313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5248" h="1313793">
                    <a:moveTo>
                      <a:pt x="817179" y="0"/>
                    </a:moveTo>
                    <a:cubicBezTo>
                      <a:pt x="470338" y="36786"/>
                      <a:pt x="123497" y="73572"/>
                      <a:pt x="91966" y="220717"/>
                    </a:cubicBezTo>
                    <a:cubicBezTo>
                      <a:pt x="60435" y="367862"/>
                      <a:pt x="641131" y="743607"/>
                      <a:pt x="627993" y="882869"/>
                    </a:cubicBezTo>
                    <a:cubicBezTo>
                      <a:pt x="614855" y="1022131"/>
                      <a:pt x="0" y="987973"/>
                      <a:pt x="13138" y="1056290"/>
                    </a:cubicBezTo>
                    <a:cubicBezTo>
                      <a:pt x="26276" y="1124607"/>
                      <a:pt x="486104" y="1313793"/>
                      <a:pt x="706821" y="1292772"/>
                    </a:cubicBezTo>
                    <a:cubicBezTo>
                      <a:pt x="927538" y="1271751"/>
                      <a:pt x="1279634" y="1066800"/>
                      <a:pt x="1337441" y="930166"/>
                    </a:cubicBezTo>
                    <a:cubicBezTo>
                      <a:pt x="1395248" y="793532"/>
                      <a:pt x="1066800" y="606973"/>
                      <a:pt x="1053662" y="472966"/>
                    </a:cubicBezTo>
                    <a:cubicBezTo>
                      <a:pt x="1040524" y="338959"/>
                      <a:pt x="1311166" y="202324"/>
                      <a:pt x="1258614" y="126124"/>
                    </a:cubicBezTo>
                    <a:cubicBezTo>
                      <a:pt x="1206062" y="49924"/>
                      <a:pt x="738352" y="15766"/>
                      <a:pt x="738352" y="15766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2010995" y="3861048"/>
            <a:ext cx="2334179" cy="2270461"/>
            <a:chOff x="4094520" y="3958811"/>
            <a:chExt cx="2746093" cy="2671131"/>
          </a:xfrm>
        </p:grpSpPr>
        <p:grpSp>
          <p:nvGrpSpPr>
            <p:cNvPr id="182" name="Group 14"/>
            <p:cNvGrpSpPr/>
            <p:nvPr/>
          </p:nvGrpSpPr>
          <p:grpSpPr>
            <a:xfrm rot="7263292">
              <a:off x="4155388" y="3897943"/>
              <a:ext cx="356289" cy="478025"/>
              <a:chOff x="971600" y="548680"/>
              <a:chExt cx="1440162" cy="2088232"/>
            </a:xfrm>
          </p:grpSpPr>
          <p:cxnSp>
            <p:nvCxnSpPr>
              <p:cNvPr id="200" name="Straight Connector 15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16"/>
              <p:cNvCxnSpPr/>
              <p:nvPr/>
            </p:nvCxnSpPr>
            <p:spPr>
              <a:xfrm flipV="1">
                <a:off x="1691681" y="548680"/>
                <a:ext cx="720081" cy="72007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17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26"/>
            <p:cNvGrpSpPr/>
            <p:nvPr/>
          </p:nvGrpSpPr>
          <p:grpSpPr>
            <a:xfrm rot="13208427">
              <a:off x="6484324" y="5143732"/>
              <a:ext cx="356289" cy="478025"/>
              <a:chOff x="971600" y="548680"/>
              <a:chExt cx="1440160" cy="2088232"/>
            </a:xfrm>
          </p:grpSpPr>
          <p:cxnSp>
            <p:nvCxnSpPr>
              <p:cNvPr id="197" name="Straight Connector 27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28"/>
              <p:cNvCxnSpPr/>
              <p:nvPr/>
            </p:nvCxnSpPr>
            <p:spPr>
              <a:xfrm flipV="1">
                <a:off x="169168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29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34"/>
            <p:cNvGrpSpPr/>
            <p:nvPr/>
          </p:nvGrpSpPr>
          <p:grpSpPr>
            <a:xfrm rot="18435714">
              <a:off x="4447235" y="6212785"/>
              <a:ext cx="356289" cy="478025"/>
              <a:chOff x="971600" y="548680"/>
              <a:chExt cx="1440160" cy="2088232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97160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1691680" y="548680"/>
                <a:ext cx="720080" cy="72008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691680" y="1268760"/>
                <a:ext cx="0" cy="13681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51"/>
            <p:cNvGrpSpPr/>
            <p:nvPr/>
          </p:nvGrpSpPr>
          <p:grpSpPr>
            <a:xfrm rot="21075725">
              <a:off x="4687335" y="4293096"/>
              <a:ext cx="288032" cy="360040"/>
              <a:chOff x="1403648" y="4509120"/>
              <a:chExt cx="288032" cy="432048"/>
            </a:xfrm>
          </p:grpSpPr>
          <p:sp>
            <p:nvSpPr>
              <p:cNvPr id="192" name="Rounded Rectangle 191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" name="Group 154"/>
            <p:cNvGrpSpPr/>
            <p:nvPr/>
          </p:nvGrpSpPr>
          <p:grpSpPr>
            <a:xfrm rot="576566">
              <a:off x="4687335" y="5949280"/>
              <a:ext cx="288032" cy="360040"/>
              <a:chOff x="1403648" y="4509120"/>
              <a:chExt cx="288032" cy="432048"/>
            </a:xfrm>
          </p:grpSpPr>
          <p:sp>
            <p:nvSpPr>
              <p:cNvPr id="190" name="Rounded Rectangle 189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7" name="Group 157"/>
            <p:cNvGrpSpPr/>
            <p:nvPr/>
          </p:nvGrpSpPr>
          <p:grpSpPr>
            <a:xfrm rot="18389087">
              <a:off x="6069835" y="5560044"/>
              <a:ext cx="288032" cy="360040"/>
              <a:chOff x="1403648" y="4509120"/>
              <a:chExt cx="288032" cy="432048"/>
            </a:xfrm>
          </p:grpSpPr>
          <p:sp>
            <p:nvSpPr>
              <p:cNvPr id="188" name="Rounded Rectangle 187"/>
              <p:cNvSpPr/>
              <p:nvPr/>
            </p:nvSpPr>
            <p:spPr>
              <a:xfrm>
                <a:off x="1403648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1547664" y="4509120"/>
                <a:ext cx="144016" cy="4320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1" name="TextBox 160"/>
          <p:cNvSpPr txBox="1"/>
          <p:nvPr/>
        </p:nvSpPr>
        <p:spPr>
          <a:xfrm>
            <a:off x="179512" y="109810"/>
            <a:ext cx="598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Opsonisation 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the Complement Cascade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79512" y="61386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The binding of an antibody to the surface of a pathogen can 	set of a chain reaction with blood proteins, which...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79512" y="627041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... causes the pathogen to swell up an burst.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ight Arrow 204"/>
          <p:cNvSpPr/>
          <p:nvPr/>
        </p:nvSpPr>
        <p:spPr>
          <a:xfrm>
            <a:off x="4427984" y="2276872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ight Arrow 205"/>
          <p:cNvSpPr/>
          <p:nvPr/>
        </p:nvSpPr>
        <p:spPr>
          <a:xfrm rot="5400000">
            <a:off x="6300192" y="3501008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ight Arrow 206"/>
          <p:cNvSpPr/>
          <p:nvPr/>
        </p:nvSpPr>
        <p:spPr>
          <a:xfrm rot="10800000">
            <a:off x="4427984" y="4725144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205" grpId="0" animBg="1"/>
      <p:bldP spid="206" grpId="0" animBg="1"/>
      <p:bldP spid="207" grpId="0" animBg="1"/>
      <p:bldP spid="20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4541664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smtClean="0"/>
              <a:t>Mast cells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7096"/>
            <a:ext cx="8136904" cy="4114800"/>
          </a:xfrm>
          <a:noFill/>
        </p:spPr>
        <p:txBody>
          <a:bodyPr lIns="90488" tIns="44450" rIns="90488" bIns="44450"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800" dirty="0" smtClean="0"/>
              <a:t>Granular cells found in connective tissue are activated when an injury occurs.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800" dirty="0"/>
          </a:p>
          <a:p>
            <a:pPr>
              <a:spcBef>
                <a:spcPct val="0"/>
              </a:spcBef>
            </a:pPr>
            <a:r>
              <a:rPr lang="en-GB" altLang="en-US" sz="2400" dirty="0" smtClean="0"/>
              <a:t>Release histamine</a:t>
            </a:r>
            <a:br>
              <a:rPr lang="en-GB" altLang="en-US" sz="2400" dirty="0" smtClean="0"/>
            </a:br>
            <a:r>
              <a:rPr lang="en-GB" altLang="en-US" sz="2400" i="1" dirty="0" smtClean="0"/>
              <a:t>1. relaxes arterioles to increase blood flow</a:t>
            </a:r>
            <a:br>
              <a:rPr lang="en-GB" altLang="en-US" sz="2400" i="1" dirty="0" smtClean="0"/>
            </a:br>
            <a:r>
              <a:rPr lang="en-GB" altLang="en-US" sz="2400" i="1" dirty="0" smtClean="0"/>
              <a:t>2. makes capillaries more leaky</a:t>
            </a:r>
            <a:br>
              <a:rPr lang="en-GB" altLang="en-US" sz="2400" i="1" dirty="0" smtClean="0"/>
            </a:br>
            <a:r>
              <a:rPr lang="en-GB" altLang="en-US" sz="2400" i="1" dirty="0" smtClean="0"/>
              <a:t>3. attracts phagocytes</a:t>
            </a:r>
            <a:br>
              <a:rPr lang="en-GB" altLang="en-US" sz="2400" i="1" dirty="0" smtClean="0"/>
            </a:br>
            <a:r>
              <a:rPr lang="en-GB" altLang="en-US" sz="2400" i="1" dirty="0" smtClean="0"/>
              <a:t>4. makes sensory neurones more sensitive</a:t>
            </a:r>
          </a:p>
          <a:p>
            <a:pPr lvl="1">
              <a:spcBef>
                <a:spcPct val="0"/>
              </a:spcBef>
            </a:pPr>
            <a:endParaRPr lang="en-GB" altLang="en-US" sz="2400" i="1" dirty="0" smtClean="0"/>
          </a:p>
          <a:p>
            <a:pPr>
              <a:spcBef>
                <a:spcPct val="0"/>
              </a:spcBef>
            </a:pPr>
            <a:r>
              <a:rPr lang="en-GB" altLang="en-US" sz="2400" dirty="0"/>
              <a:t>Release cytokines. These chemicals attract phagocytes to the site of the </a:t>
            </a:r>
            <a:r>
              <a:rPr lang="en-GB" altLang="en-US" sz="2400" dirty="0" smtClean="0"/>
              <a:t>wound which engulf and digest the pathogens.</a:t>
            </a:r>
          </a:p>
          <a:p>
            <a:pPr>
              <a:spcBef>
                <a:spcPct val="0"/>
              </a:spcBef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altLang="en-US" sz="2400" dirty="0" smtClean="0"/>
              <a:t>Rashes/hives  are often visible during this process</a:t>
            </a:r>
            <a:endParaRPr lang="en-GB" altLang="en-US" sz="2400" dirty="0"/>
          </a:p>
          <a:p>
            <a:pPr>
              <a:spcBef>
                <a:spcPct val="0"/>
              </a:spcBef>
            </a:pPr>
            <a:endParaRPr lang="en-GB" altLang="en-US" sz="2400" i="1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30" y="116632"/>
            <a:ext cx="3876870" cy="299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842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469900"/>
            <a:ext cx="8661400" cy="1117600"/>
          </a:xfrm>
          <a:noFill/>
          <a:ln w="25400" cap="flat">
            <a:solidFill>
              <a:schemeClr val="hlink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r>
              <a:rPr lang="en-GB" altLang="en-US" b="1" smtClean="0"/>
              <a:t>Mode of action of phagocytes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600200"/>
            <a:ext cx="7653338" cy="4032250"/>
          </a:xfrm>
          <a:noFill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en-GB" altLang="en-US" sz="2800" smtClean="0"/>
              <a:t>Complement proteins released by the liver and phagocytes help the phagocytes to recognise pathogens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Phagocytes engulf bacteria (or other debris)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Ingested cells are enclosed in a vacuole </a:t>
            </a:r>
          </a:p>
          <a:p>
            <a:pPr>
              <a:spcBef>
                <a:spcPct val="0"/>
              </a:spcBef>
            </a:pPr>
            <a:r>
              <a:rPr lang="en-GB" altLang="en-US" sz="2800" smtClean="0"/>
              <a:t>Lysosomes fuse with vacuole and release hydrolytic enzymes into it</a:t>
            </a:r>
          </a:p>
        </p:txBody>
      </p:sp>
    </p:spTree>
    <p:extLst>
      <p:ext uri="{BB962C8B-B14F-4D97-AF65-F5344CB8AC3E}">
        <p14:creationId xmlns:p14="http://schemas.microsoft.com/office/powerpoint/2010/main" val="59157097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229600" cy="60721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b="1" u="sng" dirty="0" smtClean="0">
                <a:solidFill>
                  <a:schemeClr val="accent2"/>
                </a:solidFill>
              </a:rPr>
              <a:t>Produced in bone marrow of long bones</a:t>
            </a:r>
          </a:p>
          <a:p>
            <a:pPr eaLnBrk="1" hangingPunct="1"/>
            <a:r>
              <a:rPr lang="en-GB" altLang="en-US" sz="2800" dirty="0" smtClean="0"/>
              <a:t>Antibodies attach to antigens on bacterium</a:t>
            </a:r>
          </a:p>
          <a:p>
            <a:pPr eaLnBrk="1" hangingPunct="1"/>
            <a:r>
              <a:rPr lang="en-GB" altLang="en-US" sz="2800" dirty="0" smtClean="0"/>
              <a:t>Proteins attach to antibodies</a:t>
            </a:r>
          </a:p>
          <a:p>
            <a:pPr eaLnBrk="1" hangingPunct="1"/>
            <a:r>
              <a:rPr lang="en-GB" altLang="en-US" sz="2800" dirty="0" smtClean="0"/>
              <a:t>Surface of bacteria coated with proteins called </a:t>
            </a:r>
            <a:r>
              <a:rPr lang="en-GB" altLang="en-US" sz="2800" dirty="0" err="1" smtClean="0"/>
              <a:t>opsonins</a:t>
            </a:r>
            <a:r>
              <a:rPr lang="en-GB" altLang="en-US" sz="2800" dirty="0" smtClean="0"/>
              <a:t> </a:t>
            </a:r>
            <a:r>
              <a:rPr lang="en-GB" altLang="en-US" sz="2800" dirty="0" smtClean="0">
                <a:solidFill>
                  <a:srgbClr val="00B050"/>
                </a:solidFill>
              </a:rPr>
              <a:t>(opsonisation)</a:t>
            </a:r>
          </a:p>
          <a:p>
            <a:pPr eaLnBrk="1" hangingPunct="1"/>
            <a:r>
              <a:rPr lang="en-GB" altLang="en-US" sz="2800" dirty="0" smtClean="0"/>
              <a:t>Complement proteins from bacteria are attractant.</a:t>
            </a:r>
          </a:p>
          <a:p>
            <a:pPr eaLnBrk="1" hangingPunct="1"/>
            <a:r>
              <a:rPr lang="en-GB" altLang="en-US" sz="2800" dirty="0" smtClean="0"/>
              <a:t>Neutrophils attach to </a:t>
            </a:r>
            <a:r>
              <a:rPr lang="en-GB" altLang="en-US" sz="2800" dirty="0" err="1" smtClean="0"/>
              <a:t>opsonins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Neutrophils engulf bacterium into 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phagosome</a:t>
            </a:r>
            <a:endParaRPr lang="en-GB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800" dirty="0" smtClean="0"/>
              <a:t>Lysosomes fuse with </a:t>
            </a:r>
            <a:r>
              <a:rPr lang="en-GB" altLang="en-US" sz="2800" dirty="0" err="1" smtClean="0"/>
              <a:t>phagosome</a:t>
            </a:r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Forming a </a:t>
            </a:r>
            <a:r>
              <a:rPr lang="en-GB" altLang="en-US" sz="2800" dirty="0" err="1" smtClean="0">
                <a:solidFill>
                  <a:srgbClr val="FF0000"/>
                </a:solidFill>
              </a:rPr>
              <a:t>phagolysosome</a:t>
            </a:r>
            <a:endParaRPr lang="en-GB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800" dirty="0" smtClean="0"/>
              <a:t>Enzymes released</a:t>
            </a:r>
          </a:p>
          <a:p>
            <a:pPr eaLnBrk="1" hangingPunct="1"/>
            <a:r>
              <a:rPr lang="en-GB" altLang="en-US" sz="2800" dirty="0" smtClean="0"/>
              <a:t>Soluble products absorbed</a:t>
            </a:r>
          </a:p>
        </p:txBody>
      </p:sp>
    </p:spTree>
    <p:extLst>
      <p:ext uri="{BB962C8B-B14F-4D97-AF65-F5344CB8AC3E}">
        <p14:creationId xmlns:p14="http://schemas.microsoft.com/office/powerpoint/2010/main" val="42905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en-GB" altLang="en-US" sz="4000" b="1" u="sng" smtClean="0">
                <a:solidFill>
                  <a:srgbClr val="0070C0"/>
                </a:solidFill>
              </a:rPr>
              <a:t>Non-specific responses to diseases</a:t>
            </a:r>
            <a:endParaRPr lang="en-US" altLang="en-US" sz="4000" b="1" u="sng" smtClean="0">
              <a:solidFill>
                <a:srgbClr val="0070C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8699841" imgH="5308975"/>
        </mc:Choice>
        <mc:Fallback>
          <p:control name="ShockwaveFlash1" r:id="rId2" imgW="8699841" imgH="530897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105251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0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Communicable diseases, disease prevention and the immune system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6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en-GB" altLang="en-US" u="sng" smtClean="0">
                <a:solidFill>
                  <a:srgbClr val="0070C0"/>
                </a:solidFill>
              </a:rPr>
              <a:t>Phagocytes</a:t>
            </a:r>
            <a:r>
              <a:rPr lang="en-GB" altLang="en-US" smtClean="0">
                <a:solidFill>
                  <a:srgbClr val="0070C0"/>
                </a:solidFill>
              </a:rPr>
              <a:t> – a secondary defence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0546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Neutrophils</a:t>
            </a:r>
          </a:p>
          <a:p>
            <a:pPr eaLnBrk="1" hangingPunct="1"/>
            <a:r>
              <a:rPr lang="en-GB" altLang="en-US" dirty="0" smtClean="0"/>
              <a:t>Macrophages</a:t>
            </a:r>
          </a:p>
        </p:txBody>
      </p:sp>
      <p:pic>
        <p:nvPicPr>
          <p:cNvPr id="27652" name="Picture 2" descr="https://eapbiofield.wikispaces.com/file/view/borasch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57438"/>
            <a:ext cx="53895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072188" y="2857500"/>
            <a:ext cx="2928937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Draw diagram and explain role of: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/>
              <a:t>Phagosome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/>
              <a:t>Lysosomes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/>
              <a:t>Antigens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/>
              <a:t>Antibodies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/>
              <a:t>Receptors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63" y="820808"/>
            <a:ext cx="6357937" cy="1384995"/>
          </a:xfrm>
          <a:prstGeom prst="rect">
            <a:avLst/>
          </a:prstGeom>
          <a:solidFill>
            <a:srgbClr val="F4E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800" u="sng" dirty="0"/>
              <a:t>Examiners tip:</a:t>
            </a:r>
          </a:p>
          <a:p>
            <a:pPr eaLnBrk="1" hangingPunct="1"/>
            <a:r>
              <a:rPr lang="en-GB" altLang="en-US" sz="2800" dirty="0"/>
              <a:t>Phagocytes don’t eat microorganisms, they engulf and ingest them!</a:t>
            </a:r>
          </a:p>
        </p:txBody>
      </p:sp>
    </p:spTree>
    <p:extLst>
      <p:ext uri="{BB962C8B-B14F-4D97-AF65-F5344CB8AC3E}">
        <p14:creationId xmlns:p14="http://schemas.microsoft.com/office/powerpoint/2010/main" val="8821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Phagocytosis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Relatively quick for neutrophils(about 10 minutes)</a:t>
            </a:r>
          </a:p>
          <a:p>
            <a:pPr marL="0" indent="0">
              <a:buNone/>
            </a:pPr>
            <a:r>
              <a:rPr lang="en-GB" dirty="0" smtClean="0"/>
              <a:t>Macrophages add another step</a:t>
            </a:r>
          </a:p>
          <a:p>
            <a:r>
              <a:rPr lang="en-GB" u="sng" dirty="0" smtClean="0"/>
              <a:t>They become antigen presenting cells (APC)</a:t>
            </a:r>
          </a:p>
          <a:p>
            <a:pPr lvl="1"/>
            <a:r>
              <a:rPr lang="en-GB" dirty="0" smtClean="0"/>
              <a:t>They combine the antigens from the pathogen with a glycoprotein from the macrophage  Major </a:t>
            </a:r>
            <a:r>
              <a:rPr lang="en-GB" dirty="0" err="1"/>
              <a:t>H</a:t>
            </a:r>
            <a:r>
              <a:rPr lang="en-GB" dirty="0" err="1" smtClean="0"/>
              <a:t>istocompatability</a:t>
            </a:r>
            <a:r>
              <a:rPr lang="en-GB" dirty="0" smtClean="0"/>
              <a:t> Complexes (MHC )</a:t>
            </a:r>
          </a:p>
          <a:p>
            <a:pPr lvl="1"/>
            <a:r>
              <a:rPr lang="en-GB" dirty="0" smtClean="0"/>
              <a:t>These are positioned on the cell surface membrane to signal to the lymphocytes</a:t>
            </a:r>
          </a:p>
          <a:p>
            <a:r>
              <a:rPr lang="en-GB" dirty="0" smtClean="0"/>
              <a:t>Lymphocytes are part of the specific immune response which ‘learns’ the antigens of the pathogen so that it can respond to it directly next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6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7189472" cy="6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071" y="4941168"/>
            <a:ext cx="264177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MHC = Major </a:t>
            </a:r>
            <a:r>
              <a:rPr lang="en-GB" b="1" dirty="0" err="1" smtClean="0"/>
              <a:t>Histocompatability</a:t>
            </a:r>
            <a:r>
              <a:rPr lang="en-GB" b="1" dirty="0" smtClean="0"/>
              <a:t> Complex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49411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Lymphocyte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92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n-GB" altLang="en-US" sz="2500" b="1" u="sng" smtClean="0">
                <a:solidFill>
                  <a:schemeClr val="accent2"/>
                </a:solidFill>
              </a:rPr>
              <a:t>Phagocytosis – monocytes, macrophages and neutrophils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7643813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8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 smtClean="0"/>
              <a:t>Cellular processes involved in  phagocytosis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This process can be linked to other areas of the course</a:t>
            </a:r>
          </a:p>
          <a:p>
            <a:pPr lvl="1"/>
            <a:r>
              <a:rPr lang="en-GB" sz="2400" dirty="0" smtClean="0"/>
              <a:t>Role of the cytoskeleton in moving the phagocyte- formation of the pseudopodia.</a:t>
            </a:r>
          </a:p>
          <a:p>
            <a:pPr lvl="1"/>
            <a:r>
              <a:rPr lang="en-GB" sz="2400" dirty="0" smtClean="0"/>
              <a:t>Role of the cytoskeleton in moving the lysosomes towards the phagosome.</a:t>
            </a:r>
          </a:p>
          <a:p>
            <a:pPr lvl="1"/>
            <a:r>
              <a:rPr lang="en-GB" sz="2400" dirty="0" smtClean="0"/>
              <a:t>Cell signalling using cytokines and MHC.  </a:t>
            </a:r>
          </a:p>
          <a:p>
            <a:pPr lvl="1"/>
            <a:r>
              <a:rPr lang="en-GB" sz="2400" dirty="0" smtClean="0"/>
              <a:t>Large numbers of mitochondria to provide ATP for endocytosis (engulfing the pathogen)and exocytosis when excreting the waste products.</a:t>
            </a:r>
          </a:p>
          <a:p>
            <a:pPr lvl="1"/>
            <a:r>
              <a:rPr lang="en-GB" sz="2400" dirty="0" smtClean="0"/>
              <a:t>Enzyme activity involving the lytic enzymes in the lysosome.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0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</a:t>
            </a:r>
            <a:r>
              <a:rPr lang="en-GB" dirty="0"/>
              <a:t>primary non-specific defences against pathogens in animals 	</a:t>
            </a:r>
          </a:p>
          <a:p>
            <a:pPr lvl="1"/>
            <a:r>
              <a:rPr lang="en-GB" sz="2400" dirty="0"/>
              <a:t>Non-specific defences to include skin, blood clotting, wound repair, inflammation, expulsive reflexes and mucous membranes 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the structure and mode of action of phagocytes</a:t>
            </a:r>
          </a:p>
          <a:p>
            <a:pPr lvl="1"/>
            <a:r>
              <a:rPr lang="en-GB" sz="2400" dirty="0" smtClean="0"/>
              <a:t>To include neutrophils and antigen-presenting cells</a:t>
            </a:r>
          </a:p>
          <a:p>
            <a:pPr marL="0" indent="0">
              <a:buNone/>
            </a:pPr>
            <a:r>
              <a:rPr lang="en-GB" sz="2800" dirty="0" smtClean="0"/>
              <a:t>		AND</a:t>
            </a:r>
          </a:p>
          <a:p>
            <a:pPr lvl="1"/>
            <a:r>
              <a:rPr lang="en-GB" sz="2400" dirty="0" smtClean="0"/>
              <a:t>the roles of cytokines, </a:t>
            </a:r>
            <a:r>
              <a:rPr lang="en-GB" sz="2400" dirty="0" err="1" smtClean="0"/>
              <a:t>opsonins</a:t>
            </a:r>
            <a:r>
              <a:rPr lang="en-GB" sz="2400" dirty="0" smtClean="0"/>
              <a:t>, phagosomes and lysosomes.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 smtClean="0"/>
              <a:t>What is  a communicable disease?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859216" cy="96470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 disease which is caused by a pathogen</a:t>
            </a:r>
          </a:p>
          <a:p>
            <a:r>
              <a:rPr lang="en-GB" dirty="0" smtClean="0"/>
              <a:t>Pathogens include bacteria, viruses, fungi, protozoa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577232"/>
            <a:ext cx="15121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Measles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3284984"/>
            <a:ext cx="15121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Potato Blight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7556" y="3500427"/>
            <a:ext cx="15121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Malaria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284984"/>
            <a:ext cx="241226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Coronary Heart Disease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2577232"/>
            <a:ext cx="172819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Gangrene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2577232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Alzheimer’s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20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Pathogens Cause Harm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18857"/>
            <a:ext cx="4032448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Damage the tissues</a:t>
            </a:r>
          </a:p>
          <a:p>
            <a:pPr algn="ctr"/>
            <a:endParaRPr lang="en-GB" sz="2400" b="1" dirty="0" smtClean="0"/>
          </a:p>
          <a:p>
            <a:r>
              <a:rPr lang="en-GB" sz="2400" dirty="0" smtClean="0"/>
              <a:t>This is caused by pathogens entering cells and destroying them.</a:t>
            </a:r>
          </a:p>
          <a:p>
            <a:r>
              <a:rPr lang="en-GB" sz="2400" dirty="0" smtClean="0"/>
              <a:t>They may use the cell to provide raw materials to make new copies of themselves</a:t>
            </a:r>
          </a:p>
          <a:p>
            <a:endParaRPr lang="en-GB" sz="2400" dirty="0"/>
          </a:p>
          <a:p>
            <a:r>
              <a:rPr lang="en-GB" sz="2400" dirty="0" smtClean="0"/>
              <a:t>This then disrupts the normal cell activity of the organism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628800"/>
            <a:ext cx="4032448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Produces Toxins</a:t>
            </a:r>
          </a:p>
          <a:p>
            <a:pPr algn="ctr"/>
            <a:endParaRPr lang="en-GB" sz="2400" b="1" dirty="0" smtClean="0"/>
          </a:p>
          <a:p>
            <a:r>
              <a:rPr lang="en-GB" sz="2400" dirty="0" smtClean="0"/>
              <a:t>These can act as inhibitors to enzymes or other processes that use proteins such as the protein receptors in a synapse</a:t>
            </a:r>
          </a:p>
          <a:p>
            <a:endParaRPr lang="en-GB" sz="2400" dirty="0" smtClean="0"/>
          </a:p>
          <a:p>
            <a:r>
              <a:rPr lang="en-GB" sz="2400" dirty="0" smtClean="0"/>
              <a:t>The toxins are often by-products of bacterial reactions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663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876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/>
              <a:t>T</a:t>
            </a:r>
            <a:r>
              <a:rPr lang="en-GB" sz="3200" dirty="0" smtClean="0"/>
              <a:t>he different types of pathogen that can cause communicable diseases in plants and animals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79761" y="5518685"/>
            <a:ext cx="33123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dirty="0" smtClean="0"/>
              <a:t>PAGES    302-310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4602" y="1490008"/>
            <a:ext cx="3645350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Bacteria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tuberculosis (TB</a:t>
            </a:r>
            <a:r>
              <a:rPr lang="en-GB" sz="2400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bacterial meningitis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ring </a:t>
            </a:r>
            <a:r>
              <a:rPr lang="en-GB" sz="2400" dirty="0"/>
              <a:t>rot (</a:t>
            </a:r>
            <a:r>
              <a:rPr lang="en-GB" sz="2400" dirty="0" smtClean="0"/>
              <a:t>potatoes </a:t>
            </a:r>
            <a:r>
              <a:rPr lang="en-GB" sz="2400" dirty="0"/>
              <a:t>tomatoes) </a:t>
            </a:r>
          </a:p>
          <a:p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1912" y="3398244"/>
            <a:ext cx="424847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Fungi </a:t>
            </a:r>
            <a:endParaRPr lang="en-GB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black sigatoka (bananas</a:t>
            </a:r>
            <a:r>
              <a:rPr lang="en-GB" sz="2400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ring </a:t>
            </a:r>
            <a:r>
              <a:rPr lang="en-GB" sz="2400" dirty="0"/>
              <a:t>worm (cattle), athlete’s foot (humans).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4602" y="4077072"/>
            <a:ext cx="3672408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/>
              <a:t>Protoctista </a:t>
            </a:r>
            <a:endParaRPr lang="it-IT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Malaria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potato/tomato </a:t>
            </a:r>
            <a:r>
              <a:rPr lang="it-IT" sz="2400" dirty="0"/>
              <a:t>late blight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556792"/>
            <a:ext cx="428396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Virus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HIV/AIDS </a:t>
            </a:r>
            <a:r>
              <a:rPr lang="en-GB" sz="2400" dirty="0"/>
              <a:t>(human</a:t>
            </a:r>
            <a:r>
              <a:rPr lang="en-GB" sz="2400" dirty="0" smtClean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/>
              <a:t>influenza (</a:t>
            </a:r>
            <a:r>
              <a:rPr lang="en-GB" sz="2400" dirty="0" smtClean="0"/>
              <a:t>animals)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Tobacco </a:t>
            </a:r>
            <a:r>
              <a:rPr lang="en-GB" sz="2400" dirty="0"/>
              <a:t>Mosaic </a:t>
            </a:r>
            <a:r>
              <a:rPr lang="en-GB" sz="2400" dirty="0" smtClean="0"/>
              <a:t>Virus (plants</a:t>
            </a:r>
            <a:r>
              <a:rPr lang="en-GB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966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GB" dirty="0" smtClean="0"/>
              <a:t>he means of transmission of animal and plant communicable pathogens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/>
              <a:t>To include direct and indirect transmission, </a:t>
            </a:r>
            <a:endParaRPr lang="en-GB" sz="2800" dirty="0" smtClean="0"/>
          </a:p>
          <a:p>
            <a:pPr lvl="1"/>
            <a:r>
              <a:rPr lang="en-GB" sz="2400" dirty="0" smtClean="0"/>
              <a:t>reference </a:t>
            </a:r>
            <a:r>
              <a:rPr lang="en-GB" sz="2400" dirty="0"/>
              <a:t>to vectors, spores and living conditions – e.g. climate, social factors </a:t>
            </a:r>
            <a:endParaRPr lang="en-GB" sz="2400" dirty="0" smtClean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(</a:t>
            </a:r>
            <a:r>
              <a:rPr lang="en-GB" sz="2800" dirty="0"/>
              <a:t>no detail of the symptoms of specific diseases is required). </a:t>
            </a:r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157192"/>
            <a:ext cx="29523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PAGES  305- 314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31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Independent Study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GB" dirty="0" smtClean="0"/>
              <a:t>Read through these section and take any useful notes.</a:t>
            </a:r>
          </a:p>
          <a:p>
            <a:r>
              <a:rPr lang="en-GB" dirty="0" smtClean="0"/>
              <a:t>Do the summary questions on page 310.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You will be expected to apply your understanding to some past paper questions in next week’s lessons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</a:t>
            </a:r>
            <a:r>
              <a:rPr lang="en-GB" dirty="0"/>
              <a:t>primary non-specific defences against pathogens in animals 	</a:t>
            </a:r>
          </a:p>
          <a:p>
            <a:pPr lvl="1"/>
            <a:r>
              <a:rPr lang="en-GB" sz="2400" dirty="0"/>
              <a:t>Non-specific defences to include skin, blood clotting, wound repair, inflammation, expulsive reflexes and mucous membranes 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the structure and mode of action of phagocytes</a:t>
            </a:r>
          </a:p>
          <a:p>
            <a:pPr lvl="1"/>
            <a:r>
              <a:rPr lang="en-GB" sz="2400" dirty="0" smtClean="0"/>
              <a:t>To include neutrophils and antigen-presenting cells</a:t>
            </a:r>
          </a:p>
          <a:p>
            <a:pPr marL="0" indent="0">
              <a:buNone/>
            </a:pPr>
            <a:r>
              <a:rPr lang="en-GB" sz="2800" dirty="0" smtClean="0"/>
              <a:t>		AND</a:t>
            </a:r>
          </a:p>
          <a:p>
            <a:pPr lvl="1"/>
            <a:r>
              <a:rPr lang="en-GB" sz="2400" dirty="0" smtClean="0"/>
              <a:t>the roles of cytokines, </a:t>
            </a:r>
            <a:r>
              <a:rPr lang="en-GB" sz="2400" dirty="0" err="1" smtClean="0"/>
              <a:t>opsonins</a:t>
            </a:r>
            <a:r>
              <a:rPr lang="en-GB" sz="2400" dirty="0" smtClean="0"/>
              <a:t>, phagosomes and lysosomes.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1044</Words>
  <Application>Microsoft Office PowerPoint</Application>
  <PresentationFormat>On-screen Show (4:3)</PresentationFormat>
  <Paragraphs>221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Communicable diseases, disease prevention and the immune system </vt:lpstr>
      <vt:lpstr>What is  a communicable disease?</vt:lpstr>
      <vt:lpstr>How Pathogens Cause Harm</vt:lpstr>
      <vt:lpstr>The different types of pathogen that can cause communicable diseases in plants and animals</vt:lpstr>
      <vt:lpstr>The means of transmission of animal and plant communicable pathogens</vt:lpstr>
      <vt:lpstr>Independent Study </vt:lpstr>
      <vt:lpstr>Learning Objectives</vt:lpstr>
      <vt:lpstr>PowerPoint Presentation</vt:lpstr>
      <vt:lpstr>Non-specific system</vt:lpstr>
      <vt:lpstr>Barriers</vt:lpstr>
      <vt:lpstr>Primary defences</vt:lpstr>
      <vt:lpstr>Physical barriers</vt:lpstr>
      <vt:lpstr>Lines of defence</vt:lpstr>
      <vt:lpstr>What triggers an immune response?</vt:lpstr>
      <vt:lpstr>Not always helpful</vt:lpstr>
      <vt:lpstr>Phagocytes</vt:lpstr>
      <vt:lpstr>Neutrophils</vt:lpstr>
      <vt:lpstr>PowerPoint Presentation</vt:lpstr>
      <vt:lpstr>Macrophages</vt:lpstr>
      <vt:lpstr>PowerPoint Presentation</vt:lpstr>
      <vt:lpstr>Opsonins</vt:lpstr>
      <vt:lpstr>Opsonisation</vt:lpstr>
      <vt:lpstr>PowerPoint Presentation</vt:lpstr>
      <vt:lpstr>Mast cells</vt:lpstr>
      <vt:lpstr>Mode of action of phagocytes</vt:lpstr>
      <vt:lpstr>PowerPoint Presentation</vt:lpstr>
      <vt:lpstr>Non-specific responses to diseases</vt:lpstr>
      <vt:lpstr>Phagocytes – a secondary defence</vt:lpstr>
      <vt:lpstr>Phagocytosis</vt:lpstr>
      <vt:lpstr>PowerPoint Presentation</vt:lpstr>
      <vt:lpstr>Phagocytosis – monocytes, macrophages and neutrophils</vt:lpstr>
      <vt:lpstr>Cellular processes involved in  phagocytosis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diseases, disease prevention and the immune system</dc:title>
  <dc:creator>User</dc:creator>
  <cp:lastModifiedBy>User</cp:lastModifiedBy>
  <cp:revision>27</cp:revision>
  <dcterms:created xsi:type="dcterms:W3CDTF">2016-03-09T13:05:21Z</dcterms:created>
  <dcterms:modified xsi:type="dcterms:W3CDTF">2017-03-11T18:49:05Z</dcterms:modified>
</cp:coreProperties>
</file>