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5" r:id="rId6"/>
    <p:sldId id="264" r:id="rId7"/>
    <p:sldId id="260" r:id="rId8"/>
    <p:sldId id="263" r:id="rId9"/>
    <p:sldId id="259" r:id="rId10"/>
    <p:sldId id="283" r:id="rId11"/>
    <p:sldId id="262" r:id="rId12"/>
    <p:sldId id="269" r:id="rId13"/>
    <p:sldId id="261" r:id="rId14"/>
    <p:sldId id="266" r:id="rId15"/>
    <p:sldId id="267" r:id="rId16"/>
    <p:sldId id="270" r:id="rId17"/>
    <p:sldId id="275" r:id="rId18"/>
    <p:sldId id="272" r:id="rId19"/>
    <p:sldId id="274" r:id="rId20"/>
    <p:sldId id="276" r:id="rId21"/>
    <p:sldId id="271" r:id="rId22"/>
    <p:sldId id="273" r:id="rId23"/>
    <p:sldId id="277" r:id="rId24"/>
    <p:sldId id="278" r:id="rId25"/>
    <p:sldId id="281" r:id="rId26"/>
    <p:sldId id="280" r:id="rId27"/>
    <p:sldId id="282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801F-1C39-4007-BFAF-CEE8800EA975}" type="datetimeFigureOut">
              <a:rPr lang="en-GB" smtClean="0"/>
              <a:t>10/10/2016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F081-C50F-4ADE-A3BC-BA6A237A19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65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801F-1C39-4007-BFAF-CEE8800EA975}" type="datetimeFigureOut">
              <a:rPr lang="en-GB" smtClean="0"/>
              <a:t>10/10/2016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F081-C50F-4ADE-A3BC-BA6A237A19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54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801F-1C39-4007-BFAF-CEE8800EA975}" type="datetimeFigureOut">
              <a:rPr lang="en-GB" smtClean="0"/>
              <a:t>10/10/2016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F081-C50F-4ADE-A3BC-BA6A237A19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59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801F-1C39-4007-BFAF-CEE8800EA975}" type="datetimeFigureOut">
              <a:rPr lang="en-GB" smtClean="0"/>
              <a:t>10/10/2016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F081-C50F-4ADE-A3BC-BA6A237A19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24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801F-1C39-4007-BFAF-CEE8800EA975}" type="datetimeFigureOut">
              <a:rPr lang="en-GB" smtClean="0"/>
              <a:t>10/10/2016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F081-C50F-4ADE-A3BC-BA6A237A19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58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801F-1C39-4007-BFAF-CEE8800EA975}" type="datetimeFigureOut">
              <a:rPr lang="en-GB" smtClean="0"/>
              <a:t>10/10/2016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F081-C50F-4ADE-A3BC-BA6A237A19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50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801F-1C39-4007-BFAF-CEE8800EA975}" type="datetimeFigureOut">
              <a:rPr lang="en-GB" smtClean="0"/>
              <a:t>10/10/2016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F081-C50F-4ADE-A3BC-BA6A237A19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47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801F-1C39-4007-BFAF-CEE8800EA975}" type="datetimeFigureOut">
              <a:rPr lang="en-GB" smtClean="0"/>
              <a:t>10/10/2016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F081-C50F-4ADE-A3BC-BA6A237A19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5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801F-1C39-4007-BFAF-CEE8800EA975}" type="datetimeFigureOut">
              <a:rPr lang="en-GB" smtClean="0"/>
              <a:t>10/10/2016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F081-C50F-4ADE-A3BC-BA6A237A19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62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801F-1C39-4007-BFAF-CEE8800EA975}" type="datetimeFigureOut">
              <a:rPr lang="en-GB" smtClean="0"/>
              <a:t>10/10/2016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F081-C50F-4ADE-A3BC-BA6A237A19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6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801F-1C39-4007-BFAF-CEE8800EA975}" type="datetimeFigureOut">
              <a:rPr lang="en-GB" smtClean="0"/>
              <a:t>10/10/2016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F081-C50F-4ADE-A3BC-BA6A237A19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76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801F-1C39-4007-BFAF-CEE8800EA975}" type="datetimeFigureOut">
              <a:rPr lang="en-GB" smtClean="0"/>
              <a:t>10/10/2016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DF081-C50F-4ADE-A3BC-BA6A237A19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27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258" y="764704"/>
            <a:ext cx="6400800" cy="175260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The mechanisms of ventilation and gas exchange in bony fish and insects</a:t>
            </a:r>
          </a:p>
          <a:p>
            <a:endParaRPr lang="en-GB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6" y="2996952"/>
            <a:ext cx="324626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50566"/>
            <a:ext cx="3096344" cy="205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7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584" y="557658"/>
            <a:ext cx="0" cy="5112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83975" y="557658"/>
            <a:ext cx="0" cy="5112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005616" y="557871"/>
            <a:ext cx="810620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14762" y="1484784"/>
            <a:ext cx="810620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005616" y="2419478"/>
            <a:ext cx="810620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11226" y="3501008"/>
            <a:ext cx="810620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022668" y="4572903"/>
            <a:ext cx="810620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Up Arrow 11"/>
          <p:cNvSpPr/>
          <p:nvPr/>
        </p:nvSpPr>
        <p:spPr>
          <a:xfrm>
            <a:off x="2203359" y="1332543"/>
            <a:ext cx="288032" cy="3528392"/>
          </a:xfrm>
          <a:prstGeom prst="upArrow">
            <a:avLst>
              <a:gd name="adj1" fmla="val 50000"/>
              <a:gd name="adj2" fmla="val 106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Up Arrow 12"/>
          <p:cNvSpPr/>
          <p:nvPr/>
        </p:nvSpPr>
        <p:spPr>
          <a:xfrm>
            <a:off x="251520" y="1219898"/>
            <a:ext cx="399840" cy="3528392"/>
          </a:xfrm>
          <a:prstGeom prst="upArrow">
            <a:avLst>
              <a:gd name="adj1" fmla="val 50000"/>
              <a:gd name="adj2" fmla="val 10690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 Arrow 13"/>
          <p:cNvSpPr/>
          <p:nvPr/>
        </p:nvSpPr>
        <p:spPr>
          <a:xfrm>
            <a:off x="8100392" y="1299442"/>
            <a:ext cx="288032" cy="3611043"/>
          </a:xfrm>
          <a:prstGeom prst="upArrow">
            <a:avLst>
              <a:gd name="adj1" fmla="val 50000"/>
              <a:gd name="adj2" fmla="val 97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 Arrow 14"/>
          <p:cNvSpPr/>
          <p:nvPr/>
        </p:nvSpPr>
        <p:spPr>
          <a:xfrm rot="10800000">
            <a:off x="5508104" y="911086"/>
            <a:ext cx="399840" cy="4030082"/>
          </a:xfrm>
          <a:prstGeom prst="upArrow">
            <a:avLst>
              <a:gd name="adj1" fmla="val 50000"/>
              <a:gd name="adj2" fmla="val 10690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7308304" y="528042"/>
            <a:ext cx="0" cy="5112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56176" y="548680"/>
            <a:ext cx="0" cy="5112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2141" y="67482"/>
            <a:ext cx="154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Parallel Flow</a:t>
            </a:r>
            <a:endParaRPr lang="en-GB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56614" y="79459"/>
            <a:ext cx="2800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/>
              <a:t>Countercurrent</a:t>
            </a:r>
            <a:r>
              <a:rPr lang="en-GB" sz="2000" b="1" dirty="0" smtClean="0"/>
              <a:t> Flow</a:t>
            </a:r>
            <a:endParaRPr lang="en-GB" b="1" dirty="0"/>
          </a:p>
        </p:txBody>
      </p:sp>
      <p:sp>
        <p:nvSpPr>
          <p:cNvPr id="20" name="Oval 19"/>
          <p:cNvSpPr/>
          <p:nvPr/>
        </p:nvSpPr>
        <p:spPr>
          <a:xfrm>
            <a:off x="6317115" y="1227484"/>
            <a:ext cx="810620" cy="6333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354052" y="2208349"/>
            <a:ext cx="810620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333788" y="2995542"/>
            <a:ext cx="810620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317115" y="4943486"/>
            <a:ext cx="810620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344408" y="3892406"/>
            <a:ext cx="810620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187624" y="1588150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474727" y="3032289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2024739" y="557344"/>
            <a:ext cx="2011961" cy="5112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486351" y="3952275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447434" y="5046852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486351" y="12849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187624" y="2522844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145081" y="3604374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1145081" y="601942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2243901" y="2274239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7333498" y="557344"/>
            <a:ext cx="1702997" cy="5112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277803" y="3245344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2216400" y="4388237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2216400" y="1410435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2250848" y="658593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39" name="Curved Right Arrow 38"/>
          <p:cNvSpPr/>
          <p:nvPr/>
        </p:nvSpPr>
        <p:spPr>
          <a:xfrm rot="7049320">
            <a:off x="1789769" y="1510763"/>
            <a:ext cx="297478" cy="864177"/>
          </a:xfrm>
          <a:prstGeom prst="curvedRightArrow">
            <a:avLst>
              <a:gd name="adj1" fmla="val 0"/>
              <a:gd name="adj2" fmla="val 67470"/>
              <a:gd name="adj3" fmla="val 2161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Curved Right Arrow 39"/>
          <p:cNvSpPr/>
          <p:nvPr/>
        </p:nvSpPr>
        <p:spPr>
          <a:xfrm rot="6694223">
            <a:off x="1911969" y="2412632"/>
            <a:ext cx="267684" cy="884315"/>
          </a:xfrm>
          <a:prstGeom prst="curvedRightArrow">
            <a:avLst>
              <a:gd name="adj1" fmla="val 0"/>
              <a:gd name="adj2" fmla="val 67470"/>
              <a:gd name="adj3" fmla="val 2161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Curved Right Arrow 40"/>
          <p:cNvSpPr/>
          <p:nvPr/>
        </p:nvSpPr>
        <p:spPr>
          <a:xfrm rot="7430444">
            <a:off x="1797838" y="3424578"/>
            <a:ext cx="355357" cy="1070152"/>
          </a:xfrm>
          <a:prstGeom prst="curvedRightArrow">
            <a:avLst>
              <a:gd name="adj1" fmla="val 0"/>
              <a:gd name="adj2" fmla="val 67470"/>
              <a:gd name="adj3" fmla="val 2161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Curved Right Arrow 41"/>
          <p:cNvSpPr/>
          <p:nvPr/>
        </p:nvSpPr>
        <p:spPr>
          <a:xfrm rot="6144435">
            <a:off x="7189679" y="2633680"/>
            <a:ext cx="287641" cy="1016271"/>
          </a:xfrm>
          <a:prstGeom prst="curvedRightArrow">
            <a:avLst>
              <a:gd name="adj1" fmla="val 0"/>
              <a:gd name="adj2" fmla="val 67470"/>
              <a:gd name="adj3" fmla="val 2161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27163" y="4378958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7527163" y="3275400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7514181" y="2681047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7526945" y="1645638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6484371" y="2248960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7538961" y="911086"/>
            <a:ext cx="5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</a:t>
            </a:r>
            <a:r>
              <a:rPr lang="en-GB" dirty="0" smtClean="0">
                <a:latin typeface="Calibri"/>
              </a:rPr>
              <a:t>₂</a:t>
            </a:r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6321445" y="479569"/>
            <a:ext cx="810620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4269331" y="4949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Red Blood Cell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>
            <a:stCxn id="50" idx="3"/>
          </p:cNvCxnSpPr>
          <p:nvPr/>
        </p:nvCxnSpPr>
        <p:spPr>
          <a:xfrm flipV="1">
            <a:off x="5421459" y="731323"/>
            <a:ext cx="1316042" cy="86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rved Right Arrow 54"/>
          <p:cNvSpPr/>
          <p:nvPr/>
        </p:nvSpPr>
        <p:spPr>
          <a:xfrm rot="6895429">
            <a:off x="7252528" y="3600558"/>
            <a:ext cx="287641" cy="1016271"/>
          </a:xfrm>
          <a:prstGeom prst="curvedRightArrow">
            <a:avLst>
              <a:gd name="adj1" fmla="val 0"/>
              <a:gd name="adj2" fmla="val 67470"/>
              <a:gd name="adj3" fmla="val 2161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Curved Right Arrow 55"/>
          <p:cNvSpPr/>
          <p:nvPr/>
        </p:nvSpPr>
        <p:spPr>
          <a:xfrm rot="6778778">
            <a:off x="7246779" y="1860517"/>
            <a:ext cx="287641" cy="1016271"/>
          </a:xfrm>
          <a:prstGeom prst="curvedRightArrow">
            <a:avLst>
              <a:gd name="adj1" fmla="val 0"/>
              <a:gd name="adj2" fmla="val 67470"/>
              <a:gd name="adj3" fmla="val 2161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Curved Right Arrow 56"/>
          <p:cNvSpPr/>
          <p:nvPr/>
        </p:nvSpPr>
        <p:spPr>
          <a:xfrm rot="6778778">
            <a:off x="7202090" y="921657"/>
            <a:ext cx="287641" cy="1016271"/>
          </a:xfrm>
          <a:prstGeom prst="curvedRightArrow">
            <a:avLst>
              <a:gd name="adj1" fmla="val 0"/>
              <a:gd name="adj2" fmla="val 67470"/>
              <a:gd name="adj3" fmla="val 2161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8" name="Curved Right Arrow 57"/>
          <p:cNvSpPr/>
          <p:nvPr/>
        </p:nvSpPr>
        <p:spPr>
          <a:xfrm rot="6778778">
            <a:off x="7255067" y="259465"/>
            <a:ext cx="287641" cy="1016271"/>
          </a:xfrm>
          <a:prstGeom prst="curvedRightArrow">
            <a:avLst>
              <a:gd name="adj1" fmla="val 0"/>
              <a:gd name="adj2" fmla="val 67470"/>
              <a:gd name="adj3" fmla="val 2161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52794" y="5334884"/>
            <a:ext cx="87432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Water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7955856" y="5218176"/>
            <a:ext cx="87432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Water</a:t>
            </a:r>
            <a:endParaRPr lang="en-GB" dirty="0"/>
          </a:p>
        </p:txBody>
      </p:sp>
      <p:sp>
        <p:nvSpPr>
          <p:cNvPr id="62" name="Up Arrow 61"/>
          <p:cNvSpPr/>
          <p:nvPr/>
        </p:nvSpPr>
        <p:spPr>
          <a:xfrm>
            <a:off x="8014095" y="971274"/>
            <a:ext cx="460626" cy="3939211"/>
          </a:xfrm>
          <a:prstGeom prst="upArrow">
            <a:avLst>
              <a:gd name="adj1" fmla="val 50000"/>
              <a:gd name="adj2" fmla="val 10992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Up Arrow 63"/>
          <p:cNvSpPr/>
          <p:nvPr/>
        </p:nvSpPr>
        <p:spPr>
          <a:xfrm>
            <a:off x="2908429" y="1155000"/>
            <a:ext cx="397281" cy="3681083"/>
          </a:xfrm>
          <a:prstGeom prst="upArrow">
            <a:avLst>
              <a:gd name="adj1" fmla="val 50000"/>
              <a:gd name="adj2" fmla="val 8474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827585" y="5392860"/>
            <a:ext cx="112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Capillary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99974" y="5576001"/>
            <a:ext cx="104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Capillary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7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6" grpId="0"/>
      <p:bldP spid="47" grpId="0"/>
      <p:bldP spid="48" grpId="0"/>
      <p:bldP spid="55" grpId="0" animBg="1"/>
      <p:bldP spid="56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Counter current flow across the gill filaments</a:t>
            </a:r>
            <a:endParaRPr lang="en-GB" b="1" u="sng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530011" cy="317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8845"/>
            <a:ext cx="657758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550" y="2924944"/>
            <a:ext cx="237626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Water is drawn in and forced between the gill arches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417143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Gill arches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16016" y="3429000"/>
            <a:ext cx="504056" cy="9653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11663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Buccal cavity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1187624" y="439798"/>
            <a:ext cx="1409190" cy="1189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92080" y="4472548"/>
            <a:ext cx="154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operculum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4180783"/>
            <a:ext cx="154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Opercular</a:t>
            </a:r>
            <a:r>
              <a:rPr lang="en-GB" dirty="0" smtClean="0"/>
              <a:t> valve</a:t>
            </a:r>
            <a:endParaRPr lang="en-GB" dirty="0"/>
          </a:p>
        </p:txBody>
      </p:sp>
      <p:cxnSp>
        <p:nvCxnSpPr>
          <p:cNvPr id="15" name="Straight Connector 14"/>
          <p:cNvCxnSpPr>
            <a:stCxn id="12" idx="0"/>
          </p:cNvCxnSpPr>
          <p:nvPr/>
        </p:nvCxnSpPr>
        <p:spPr>
          <a:xfrm flipH="1" flipV="1">
            <a:off x="6012160" y="3861048"/>
            <a:ext cx="51489" cy="611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660232" y="3917931"/>
            <a:ext cx="1008112" cy="38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5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761725" cy="507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730875"/>
            <a:ext cx="288032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Gill filaments overlap to increase resistance to water flow and slow down the speed it passes through them.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152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Gill Ventilation</a:t>
            </a:r>
            <a:endParaRPr lang="en-GB" b="1" u="sng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13549"/>
            <a:ext cx="5472608" cy="325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64" y="836712"/>
            <a:ext cx="202675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 smtClean="0"/>
              <a:t>Opening mouth and  closing </a:t>
            </a:r>
            <a:r>
              <a:rPr lang="en-GB" b="1" u="sng" dirty="0" err="1" smtClean="0"/>
              <a:t>opercular</a:t>
            </a:r>
            <a:r>
              <a:rPr lang="en-GB" b="1" u="sng" dirty="0" smtClean="0"/>
              <a:t> valve</a:t>
            </a:r>
          </a:p>
          <a:p>
            <a:r>
              <a:rPr lang="en-GB" dirty="0" smtClean="0"/>
              <a:t>increases volume of the buccal cavity, so pressure falls drawing water in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4221088"/>
            <a:ext cx="338437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 smtClean="0"/>
              <a:t>Closing mouth and opening </a:t>
            </a:r>
            <a:r>
              <a:rPr lang="en-GB" b="1" u="sng" dirty="0" err="1" smtClean="0"/>
              <a:t>opercular</a:t>
            </a:r>
            <a:r>
              <a:rPr lang="en-GB" b="1" u="sng" dirty="0" smtClean="0"/>
              <a:t> valve</a:t>
            </a:r>
          </a:p>
          <a:p>
            <a:r>
              <a:rPr lang="en-GB" dirty="0" smtClean="0"/>
              <a:t> decreases volume of the buccal cavity, so pressure increases forcing water out through operculum past gills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581128"/>
            <a:ext cx="352839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This is a continuous process resulting in constant flow across the gills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176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Cartilaginous Fish (sharks)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4460388" cy="334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14847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fish don’t have an operculum and water will only flow past their gills if they keep moving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2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Features of gas exchange surfaces in fish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Large surface area/ many gill filaments</a:t>
            </a:r>
          </a:p>
          <a:p>
            <a:r>
              <a:rPr lang="en-GB" dirty="0" smtClean="0"/>
              <a:t>Maintenance of high concentration gradient by blood flowing through the filaments and the </a:t>
            </a:r>
            <a:r>
              <a:rPr lang="en-GB" dirty="0" err="1" smtClean="0"/>
              <a:t>countercurrent</a:t>
            </a:r>
            <a:r>
              <a:rPr lang="en-GB" dirty="0" smtClean="0"/>
              <a:t> flow system between blood and water movement</a:t>
            </a:r>
          </a:p>
          <a:p>
            <a:r>
              <a:rPr lang="en-GB" dirty="0" smtClean="0"/>
              <a:t>Short distances for exchange/thin exchange surfaces</a:t>
            </a:r>
          </a:p>
          <a:p>
            <a:r>
              <a:rPr lang="en-GB" dirty="0" smtClean="0"/>
              <a:t>Good blood supply within the gill filaments</a:t>
            </a:r>
          </a:p>
          <a:p>
            <a:r>
              <a:rPr lang="en-GB" dirty="0" smtClean="0"/>
              <a:t>Overlapping gill filaments slow water movement to ensure sufficient time for diffusion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6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Insect Gas Exchange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blood pigments to pick up and deliver oxygen or remove carbon dioxide</a:t>
            </a:r>
          </a:p>
          <a:p>
            <a:r>
              <a:rPr lang="en-GB" dirty="0" smtClean="0"/>
              <a:t>Exoskeleton so gases can’t diffuse across the body surface</a:t>
            </a:r>
          </a:p>
          <a:p>
            <a:r>
              <a:rPr lang="en-GB" dirty="0" smtClean="0"/>
              <a:t>High activity such as flying so need lots of oxygen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5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Insect Tracheae</a:t>
            </a:r>
            <a:endParaRPr lang="en-GB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5224440" cy="202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0862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4066629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 system of tracheae branch throughout the insect. The </a:t>
            </a:r>
            <a:r>
              <a:rPr lang="en-GB" dirty="0" err="1" smtClean="0"/>
              <a:t>tracheoles</a:t>
            </a:r>
            <a:r>
              <a:rPr lang="en-GB" dirty="0" smtClean="0"/>
              <a:t> terminate in the tissues. Spiracles are positioned along the thorax and abdomen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2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78371"/>
            <a:ext cx="5112568" cy="38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908720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Spirals of chitin give the tracheae strength. The chitin will prevent gas exchange.</a:t>
            </a:r>
          </a:p>
          <a:p>
            <a:endParaRPr lang="en-GB" dirty="0"/>
          </a:p>
          <a:p>
            <a:r>
              <a:rPr lang="en-GB" dirty="0" smtClean="0"/>
              <a:t>Gases move by diffusion along the tracheae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5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By the end of this lesson </a:t>
            </a:r>
            <a:r>
              <a:rPr lang="en-GB" sz="2800" dirty="0"/>
              <a:t>y</a:t>
            </a:r>
            <a:r>
              <a:rPr lang="en-GB" sz="2800" dirty="0" smtClean="0"/>
              <a:t>ou should be able to describe and explain the main features of gas exchange systems of fish and insects</a:t>
            </a:r>
          </a:p>
          <a:p>
            <a:pPr marL="0" indent="0">
              <a:buNone/>
            </a:pPr>
            <a:r>
              <a:rPr lang="en-GB" sz="2400" dirty="0" smtClean="0"/>
              <a:t>To include,</a:t>
            </a:r>
          </a:p>
          <a:p>
            <a:pPr marL="400050" lvl="1" indent="0">
              <a:buNone/>
            </a:pPr>
            <a:r>
              <a:rPr lang="en-GB" sz="2000" dirty="0" smtClean="0"/>
              <a:t>• bony fish – changes in volume of the buccal cavity and the functions of the operculum, gill filaments and gill lamellae (gill plates); </a:t>
            </a:r>
            <a:r>
              <a:rPr lang="en-GB" sz="2000" dirty="0" err="1" smtClean="0"/>
              <a:t>countercurrent</a:t>
            </a:r>
            <a:r>
              <a:rPr lang="en-GB" sz="2000" dirty="0" smtClean="0"/>
              <a:t> flow</a:t>
            </a:r>
          </a:p>
          <a:p>
            <a:pPr marL="400050" lvl="1" indent="0">
              <a:buNone/>
            </a:pPr>
            <a:r>
              <a:rPr lang="en-GB" sz="2000" dirty="0" smtClean="0"/>
              <a:t>• insects – spiracles, trachea, thoracic and abdominal movement to change body volume, exchange with tracheal fluid.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428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5282952" cy="398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3096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/>
              <a:t>Tracheoles</a:t>
            </a:r>
            <a:r>
              <a:rPr lang="en-GB" sz="2000" dirty="0" smtClean="0"/>
              <a:t>’ diameter is about 0.8</a:t>
            </a:r>
            <a:r>
              <a:rPr lang="el-GR" sz="2000" dirty="0" smtClean="0">
                <a:latin typeface="Calibri"/>
              </a:rPr>
              <a:t>μ</a:t>
            </a:r>
            <a:r>
              <a:rPr lang="en-GB" sz="2000" dirty="0" smtClean="0">
                <a:latin typeface="Calibri"/>
              </a:rPr>
              <a:t>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/>
              </a:rPr>
              <a:t>They spread between individual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/>
              </a:rPr>
              <a:t>Very large numbers so this gives a very large surface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/>
              </a:rPr>
              <a:t>They have no chitin so gases can cross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/>
              </a:rPr>
              <a:t>Tubes are moist so gases dissolve in them helping diffusion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861047"/>
            <a:ext cx="769804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They may contain tracheal fluid. This reduces diffusion but during intense activity tissues accumulate lactic </a:t>
            </a:r>
            <a:r>
              <a:rPr lang="en-GB" sz="2000" dirty="0" smtClean="0"/>
              <a:t>acid which lowers the water potential. The fluid is drawn out of the </a:t>
            </a:r>
            <a:r>
              <a:rPr lang="en-GB" sz="2000" dirty="0" err="1" smtClean="0"/>
              <a:t>tracheoles</a:t>
            </a:r>
            <a:r>
              <a:rPr lang="en-GB" sz="2000" dirty="0" smtClean="0"/>
              <a:t> by osmosis which allows more space for diffusion to occur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11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51" y="168701"/>
            <a:ext cx="5637393" cy="466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0312" y="1630541"/>
            <a:ext cx="153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Fluid filled </a:t>
            </a:r>
            <a:r>
              <a:rPr lang="en-GB" dirty="0" err="1" smtClean="0"/>
              <a:t>tracheoles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228184" y="2276872"/>
            <a:ext cx="144016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3337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030951" y="3356992"/>
            <a:ext cx="380809" cy="100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080" y="266357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Sensory hairs in the spiracles monitor external conditions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517130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Spiracles can close to reduce water loss when insect is inactive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0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Caterpillar spiracle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7"/>
            <a:ext cx="6092059" cy="487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2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Adjusting Gas Exchange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Opening and closing the spiracles</a:t>
            </a:r>
          </a:p>
          <a:p>
            <a:r>
              <a:rPr lang="en-GB" dirty="0" smtClean="0"/>
              <a:t>Ventilating the tracheae by muscular contractions of the abdomen which create pressure changes and draw air in.</a:t>
            </a:r>
          </a:p>
          <a:p>
            <a:r>
              <a:rPr lang="en-GB" dirty="0" smtClean="0"/>
              <a:t>Internal air sacs which act as </a:t>
            </a:r>
            <a:r>
              <a:rPr lang="en-GB" dirty="0" err="1" smtClean="0"/>
              <a:t>resevoirs</a:t>
            </a:r>
            <a:endParaRPr lang="en-GB" dirty="0" smtClean="0"/>
          </a:p>
          <a:p>
            <a:r>
              <a:rPr lang="en-GB" dirty="0" smtClean="0"/>
              <a:t>Fluttering the spiracles to waft oxygen in whilst reducing water loss.</a:t>
            </a:r>
          </a:p>
          <a:p>
            <a:r>
              <a:rPr lang="en-GB" dirty="0" smtClean="0"/>
              <a:t>Holding onto CO</a:t>
            </a:r>
            <a:r>
              <a:rPr lang="en-GB" dirty="0" smtClean="0">
                <a:latin typeface="Calibri"/>
              </a:rPr>
              <a:t>₂ until it builds up to a high level in the body fluids and then opening the spiracles and releasing it all at once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1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26558"/>
              </p:ext>
            </p:extLst>
          </p:nvPr>
        </p:nvGraphicFramePr>
        <p:xfrm>
          <a:off x="611560" y="1268760"/>
          <a:ext cx="7920880" cy="4816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448352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Fish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Insects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Humans</a:t>
                      </a:r>
                      <a:endParaRPr lang="en-GB" sz="2400" dirty="0"/>
                    </a:p>
                  </a:txBody>
                  <a:tcPr/>
                </a:tc>
              </a:tr>
              <a:tr h="80703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Large surface area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6571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Maintaining concentration gradients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2439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Short distances for gas exchange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0703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Good blood supply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33265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Comparing Gas Exchange Systems</a:t>
            </a:r>
            <a:endParaRPr lang="en-GB" sz="2800" b="1" u="sng" dirty="0"/>
          </a:p>
        </p:txBody>
      </p:sp>
    </p:spTree>
    <p:extLst>
      <p:ext uri="{BB962C8B-B14F-4D97-AF65-F5344CB8AC3E}">
        <p14:creationId xmlns:p14="http://schemas.microsoft.com/office/powerpoint/2010/main" val="10160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843582"/>
              </p:ext>
            </p:extLst>
          </p:nvPr>
        </p:nvGraphicFramePr>
        <p:xfrm>
          <a:off x="611560" y="1052736"/>
          <a:ext cx="8280920" cy="5431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2376264"/>
                <a:gridCol w="1890210"/>
                <a:gridCol w="2070230"/>
              </a:tblGrid>
              <a:tr h="456307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Fish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Insects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Humans</a:t>
                      </a:r>
                      <a:endParaRPr lang="en-GB" sz="2400" dirty="0"/>
                    </a:p>
                  </a:txBody>
                  <a:tcPr/>
                </a:tc>
              </a:tr>
              <a:tr h="8213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Large surface area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Many gill filaments on gill arches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188819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Maintaining concentration gradients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Countercurrent</a:t>
                      </a:r>
                      <a:r>
                        <a:rPr lang="en-GB" sz="1600" dirty="0" smtClean="0"/>
                        <a:t> flow</a:t>
                      </a:r>
                      <a:r>
                        <a:rPr lang="en-GB" sz="1600" baseline="0" dirty="0" smtClean="0"/>
                        <a:t> of water and blood</a:t>
                      </a:r>
                    </a:p>
                    <a:p>
                      <a:r>
                        <a:rPr lang="en-GB" sz="1600" baseline="0" dirty="0" smtClean="0"/>
                        <a:t>Movement of blood through the gill filaments</a:t>
                      </a:r>
                    </a:p>
                    <a:p>
                      <a:r>
                        <a:rPr lang="en-GB" sz="1600" baseline="0" dirty="0" smtClean="0"/>
                        <a:t>Drawing water through gill arches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Short distances for gas exchange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Water circulates</a:t>
                      </a:r>
                      <a:r>
                        <a:rPr lang="en-GB" sz="1600" baseline="0" dirty="0" smtClean="0"/>
                        <a:t> past the gill arches.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aseline="0" dirty="0" smtClean="0"/>
                    </a:p>
                  </a:txBody>
                  <a:tcPr/>
                </a:tc>
              </a:tr>
              <a:tr h="8213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Good blood supply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Rich</a:t>
                      </a:r>
                      <a:r>
                        <a:rPr lang="en-GB" sz="1600" baseline="0" dirty="0" smtClean="0"/>
                        <a:t> blood supply within gill filaments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33265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Comparing Gas Exchange Systems</a:t>
            </a:r>
            <a:endParaRPr lang="en-GB" sz="28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2627784" y="2420888"/>
            <a:ext cx="223224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27784" y="4293096"/>
            <a:ext cx="2126835" cy="1071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627784" y="5733256"/>
            <a:ext cx="2179541" cy="535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77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791577"/>
              </p:ext>
            </p:extLst>
          </p:nvPr>
        </p:nvGraphicFramePr>
        <p:xfrm>
          <a:off x="611560" y="1052736"/>
          <a:ext cx="8280920" cy="5431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2376264"/>
                <a:gridCol w="1890210"/>
                <a:gridCol w="2070230"/>
              </a:tblGrid>
              <a:tr h="456307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Fish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Insects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Humans</a:t>
                      </a:r>
                      <a:endParaRPr lang="en-GB" sz="2400" dirty="0"/>
                    </a:p>
                  </a:txBody>
                  <a:tcPr/>
                </a:tc>
              </a:tr>
              <a:tr h="8213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Large surface area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Many gill filaments on gill arches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Vast </a:t>
                      </a:r>
                      <a:r>
                        <a:rPr lang="en-GB" sz="1600" dirty="0" err="1" smtClean="0"/>
                        <a:t>tracheole</a:t>
                      </a:r>
                      <a:r>
                        <a:rPr lang="en-GB" sz="1600" baseline="0" dirty="0" smtClean="0"/>
                        <a:t> network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188819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Maintaining concentration gradients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Countercurrent</a:t>
                      </a:r>
                      <a:r>
                        <a:rPr lang="en-GB" sz="1600" dirty="0" smtClean="0"/>
                        <a:t> flow</a:t>
                      </a:r>
                      <a:r>
                        <a:rPr lang="en-GB" sz="1600" baseline="0" dirty="0" smtClean="0"/>
                        <a:t> of water and blood</a:t>
                      </a:r>
                    </a:p>
                    <a:p>
                      <a:r>
                        <a:rPr lang="en-GB" sz="1600" baseline="0" dirty="0" smtClean="0"/>
                        <a:t>Movement of blood through the gill filaments</a:t>
                      </a:r>
                    </a:p>
                    <a:p>
                      <a:r>
                        <a:rPr lang="en-GB" sz="1600" baseline="0" dirty="0" smtClean="0"/>
                        <a:t>Drawing water through gill arches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Ventilation of the</a:t>
                      </a:r>
                      <a:r>
                        <a:rPr lang="en-GB" sz="1600" baseline="0" dirty="0" smtClean="0"/>
                        <a:t> abdomen by pumping air in</a:t>
                      </a:r>
                    </a:p>
                    <a:p>
                      <a:r>
                        <a:rPr lang="en-GB" sz="1600" baseline="0" dirty="0" smtClean="0"/>
                        <a:t>Building up lactic acid in tissues draws air in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Short distances for gas exchange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Water circulates</a:t>
                      </a:r>
                      <a:r>
                        <a:rPr lang="en-GB" sz="1600" baseline="0" dirty="0" smtClean="0"/>
                        <a:t> past the gill arches.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Tracheoles</a:t>
                      </a:r>
                      <a:r>
                        <a:rPr lang="en-GB" sz="1600" dirty="0" smtClean="0"/>
                        <a:t> penetrate</a:t>
                      </a:r>
                      <a:r>
                        <a:rPr lang="en-GB" sz="1600" baseline="0" dirty="0" smtClean="0"/>
                        <a:t> between cells and tissues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aseline="0" dirty="0" smtClean="0"/>
                    </a:p>
                  </a:txBody>
                  <a:tcPr/>
                </a:tc>
              </a:tr>
              <a:tr h="8213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Good blood supply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Rich</a:t>
                      </a:r>
                      <a:r>
                        <a:rPr lang="en-GB" sz="1600" baseline="0" dirty="0" smtClean="0"/>
                        <a:t> blood supply within gill filaments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N/A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33265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Comparing Gas Exchange Systems</a:t>
            </a:r>
            <a:endParaRPr lang="en-GB" sz="2800" b="1" u="sng" dirty="0"/>
          </a:p>
        </p:txBody>
      </p:sp>
    </p:spTree>
    <p:extLst>
      <p:ext uri="{BB962C8B-B14F-4D97-AF65-F5344CB8AC3E}">
        <p14:creationId xmlns:p14="http://schemas.microsoft.com/office/powerpoint/2010/main" val="39594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99763"/>
              </p:ext>
            </p:extLst>
          </p:nvPr>
        </p:nvGraphicFramePr>
        <p:xfrm>
          <a:off x="611560" y="1052736"/>
          <a:ext cx="8280920" cy="5545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2376264"/>
                <a:gridCol w="1890210"/>
                <a:gridCol w="2070230"/>
              </a:tblGrid>
              <a:tr h="456307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Fish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Insects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Humans</a:t>
                      </a:r>
                      <a:endParaRPr lang="en-GB" sz="2400" dirty="0"/>
                    </a:p>
                  </a:txBody>
                  <a:tcPr/>
                </a:tc>
              </a:tr>
              <a:tr h="8213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Large surface area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Many gill filaments on gill arches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Vast </a:t>
                      </a:r>
                      <a:r>
                        <a:rPr lang="en-GB" sz="1600" dirty="0" err="1" smtClean="0"/>
                        <a:t>tracheole</a:t>
                      </a:r>
                      <a:r>
                        <a:rPr lang="en-GB" sz="1600" baseline="0" dirty="0" smtClean="0"/>
                        <a:t> network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Large numbers of alveoli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</a:tr>
              <a:tr h="188819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Maintaining concentration gradients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Countercurrent</a:t>
                      </a:r>
                      <a:r>
                        <a:rPr lang="en-GB" sz="1600" dirty="0" smtClean="0"/>
                        <a:t> flow</a:t>
                      </a:r>
                      <a:r>
                        <a:rPr lang="en-GB" sz="1600" baseline="0" dirty="0" smtClean="0"/>
                        <a:t> of water and blood</a:t>
                      </a:r>
                    </a:p>
                    <a:p>
                      <a:r>
                        <a:rPr lang="en-GB" sz="1600" baseline="0" dirty="0" smtClean="0"/>
                        <a:t>Movement of blood through the gill filaments</a:t>
                      </a:r>
                    </a:p>
                    <a:p>
                      <a:r>
                        <a:rPr lang="en-GB" sz="1600" baseline="0" dirty="0" smtClean="0"/>
                        <a:t>Drawing water through gill arches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Ventilation of the</a:t>
                      </a:r>
                      <a:r>
                        <a:rPr lang="en-GB" sz="1600" baseline="0" dirty="0" smtClean="0"/>
                        <a:t> abdomen by pumping air in</a:t>
                      </a:r>
                    </a:p>
                    <a:p>
                      <a:r>
                        <a:rPr lang="en-GB" sz="1600" baseline="0" dirty="0" smtClean="0"/>
                        <a:t>Building up lactic acid in tissues draws air in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Blood flows past the alveoli</a:t>
                      </a:r>
                      <a:r>
                        <a:rPr lang="en-GB" sz="1600" baseline="0" dirty="0" smtClean="0"/>
                        <a:t> removing blood with high O</a:t>
                      </a:r>
                      <a:r>
                        <a:rPr lang="en-GB" sz="1600" baseline="0" dirty="0" smtClean="0">
                          <a:latin typeface="Calibri"/>
                        </a:rPr>
                        <a:t>₂</a:t>
                      </a:r>
                    </a:p>
                    <a:p>
                      <a:r>
                        <a:rPr lang="en-GB" sz="1600" baseline="0" dirty="0" smtClean="0">
                          <a:latin typeface="Calibri"/>
                        </a:rPr>
                        <a:t>Breathing in and out brings more O</a:t>
                      </a:r>
                      <a:r>
                        <a:rPr lang="en-GB" sz="1600" baseline="0" dirty="0" smtClean="0">
                          <a:latin typeface="+mn-lt"/>
                        </a:rPr>
                        <a:t>₂ in and removes CO₂</a:t>
                      </a:r>
                      <a:endParaRPr lang="en-GB" sz="1600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Short distances for gas exchange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Water circulates</a:t>
                      </a:r>
                      <a:r>
                        <a:rPr lang="en-GB" sz="1600" baseline="0" dirty="0" smtClean="0"/>
                        <a:t> past the gill arches.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Tracheoles</a:t>
                      </a:r>
                      <a:r>
                        <a:rPr lang="en-GB" sz="1600" dirty="0" smtClean="0"/>
                        <a:t> penetrate</a:t>
                      </a:r>
                      <a:r>
                        <a:rPr lang="en-GB" sz="1600" baseline="0" dirty="0" smtClean="0"/>
                        <a:t> between cells and tissues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Alveoli and capillaries are made up of squamous</a:t>
                      </a:r>
                      <a:r>
                        <a:rPr lang="en-GB" sz="1600" baseline="0" dirty="0" smtClean="0"/>
                        <a:t> epithelial cells  which are flat.</a:t>
                      </a:r>
                    </a:p>
                    <a:p>
                      <a:r>
                        <a:rPr lang="en-GB" sz="1600" baseline="0" dirty="0" smtClean="0"/>
                        <a:t>RBC pushed up against capillary walls</a:t>
                      </a:r>
                    </a:p>
                  </a:txBody>
                  <a:tcPr/>
                </a:tc>
              </a:tr>
              <a:tr h="8213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Good blood supply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Rich</a:t>
                      </a:r>
                      <a:r>
                        <a:rPr lang="en-GB" sz="1600" baseline="0" dirty="0" smtClean="0"/>
                        <a:t> blood supply within gill filaments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N/A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Extensive capillary network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33265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Comparing Gas Exchange Systems</a:t>
            </a:r>
            <a:endParaRPr lang="en-GB" sz="2800" b="1" u="sng" dirty="0"/>
          </a:p>
        </p:txBody>
      </p:sp>
    </p:spTree>
    <p:extLst>
      <p:ext uri="{BB962C8B-B14F-4D97-AF65-F5344CB8AC3E}">
        <p14:creationId xmlns:p14="http://schemas.microsoft.com/office/powerpoint/2010/main" val="26617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</a:t>
            </a:r>
            <a:r>
              <a:rPr lang="en-GB" sz="2800" dirty="0" smtClean="0"/>
              <a:t>he mechanisms of ventilation and gas exchange in bony fish and insects</a:t>
            </a:r>
          </a:p>
          <a:p>
            <a:pPr marL="0" indent="0">
              <a:buNone/>
            </a:pPr>
            <a:r>
              <a:rPr lang="en-GB" sz="2400" dirty="0" smtClean="0"/>
              <a:t>To include,</a:t>
            </a:r>
          </a:p>
          <a:p>
            <a:pPr marL="400050" lvl="1" indent="0">
              <a:buNone/>
            </a:pPr>
            <a:r>
              <a:rPr lang="en-GB" sz="2000" dirty="0" smtClean="0"/>
              <a:t>• bony fish – changes in volume of the buccal cavity and the functions of the operculum, gill filaments and gill lamellae (gill plates); </a:t>
            </a:r>
            <a:r>
              <a:rPr lang="en-GB" sz="2000" dirty="0" err="1" smtClean="0"/>
              <a:t>countercurrent</a:t>
            </a:r>
            <a:r>
              <a:rPr lang="en-GB" sz="2000" dirty="0" smtClean="0"/>
              <a:t> flow</a:t>
            </a:r>
          </a:p>
          <a:p>
            <a:pPr marL="400050" lvl="1" indent="0">
              <a:buNone/>
            </a:pPr>
            <a:r>
              <a:rPr lang="en-GB" sz="2000" dirty="0" smtClean="0"/>
              <a:t>• insects – spiracles, trachea, thoracic and abdominal movement to change body volume, exchange with tracheal fluid.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357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 of gas exchange surfaces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Large surface area</a:t>
            </a:r>
          </a:p>
          <a:p>
            <a:r>
              <a:rPr lang="en-GB" dirty="0" smtClean="0"/>
              <a:t>Maintenance of high concentration gradient</a:t>
            </a:r>
          </a:p>
          <a:p>
            <a:r>
              <a:rPr lang="en-GB" dirty="0" smtClean="0"/>
              <a:t>Short distances for exchange/thin exchange surfaces</a:t>
            </a:r>
          </a:p>
          <a:p>
            <a:r>
              <a:rPr lang="en-GB" dirty="0" smtClean="0"/>
              <a:t>Good blood supply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Oxygen Availability in Water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Much lower oxygen concentration</a:t>
            </a:r>
          </a:p>
          <a:p>
            <a:r>
              <a:rPr lang="en-GB" sz="2800" dirty="0" smtClean="0"/>
              <a:t>Concentration varies with temperature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 higher temp= lower oxygen</a:t>
            </a:r>
          </a:p>
          <a:p>
            <a:r>
              <a:rPr lang="en-GB" sz="2800" dirty="0" smtClean="0"/>
              <a:t>Water is more viscous than air so requires more energy to pass across the gas exchange system</a:t>
            </a:r>
          </a:p>
          <a:p>
            <a:r>
              <a:rPr lang="en-GB" sz="2800" dirty="0" smtClean="0"/>
              <a:t>Air moves in and out of animals on land but water moves past in 1 direction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4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56693"/>
            <a:ext cx="4587338" cy="33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7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Bony Fish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56792"/>
            <a:ext cx="5715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9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38287"/>
            <a:ext cx="5692427" cy="466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404664"/>
            <a:ext cx="266429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 smtClean="0"/>
              <a:t>Gill </a:t>
            </a:r>
            <a:r>
              <a:rPr lang="en-GB" b="1" u="sng" dirty="0" err="1" smtClean="0"/>
              <a:t>Rakers</a:t>
            </a:r>
            <a:endParaRPr lang="en-GB" b="1" u="sng" dirty="0" smtClean="0"/>
          </a:p>
          <a:p>
            <a:r>
              <a:rPr lang="en-GB" dirty="0" smtClean="0"/>
              <a:t>Made of bone or cartilage to prevent food particles reaching the gill filaments and obstructing gas exchange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40465" y="2996952"/>
            <a:ext cx="244827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Gill arches are attached to 2 rows of filaments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0915" y="4653136"/>
            <a:ext cx="295232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Rich blood supply within the gill arches and filaments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1077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8625"/>
            <a:ext cx="4476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76470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Gills have a large surface area</a:t>
            </a:r>
          </a:p>
          <a:p>
            <a:endParaRPr lang="en-GB" sz="2400" dirty="0"/>
          </a:p>
          <a:p>
            <a:r>
              <a:rPr lang="en-GB" sz="2400" dirty="0" smtClean="0"/>
              <a:t>Composed of several gill arches on each side . </a:t>
            </a:r>
          </a:p>
          <a:p>
            <a:endParaRPr lang="en-GB" sz="2400" dirty="0"/>
          </a:p>
          <a:p>
            <a:r>
              <a:rPr lang="en-GB" sz="2400" dirty="0" smtClean="0"/>
              <a:t>Each gill arch has many gill filaments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307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u="sng" dirty="0" smtClean="0"/>
              <a:t>The </a:t>
            </a:r>
            <a:r>
              <a:rPr lang="en-GB" sz="3200" b="1" u="sng" dirty="0" err="1" smtClean="0"/>
              <a:t>countercurrent</a:t>
            </a:r>
            <a:r>
              <a:rPr lang="en-GB" sz="3200" b="1" u="sng" dirty="0" smtClean="0"/>
              <a:t> flow of water and blood</a:t>
            </a:r>
            <a:endParaRPr lang="en-GB" sz="3200" b="1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6" y="1268760"/>
            <a:ext cx="8966442" cy="406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40" y="620688"/>
            <a:ext cx="718732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1058</Words>
  <Application>Microsoft Office PowerPoint</Application>
  <PresentationFormat>On-screen Show (4:3)</PresentationFormat>
  <Paragraphs>172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   </vt:lpstr>
      <vt:lpstr>Learning Objectives</vt:lpstr>
      <vt:lpstr>Features of gas exchange surfaces</vt:lpstr>
      <vt:lpstr>Oxygen Availability in Water</vt:lpstr>
      <vt:lpstr>PowerPoint Presentation</vt:lpstr>
      <vt:lpstr>Bony Fish</vt:lpstr>
      <vt:lpstr>PowerPoint Presentation</vt:lpstr>
      <vt:lpstr>PowerPoint Presentation</vt:lpstr>
      <vt:lpstr>The countercurrent flow of water and blood</vt:lpstr>
      <vt:lpstr>PowerPoint Presentation</vt:lpstr>
      <vt:lpstr>Counter current flow across the gill filaments</vt:lpstr>
      <vt:lpstr>PowerPoint Presentation</vt:lpstr>
      <vt:lpstr>PowerPoint Presentation</vt:lpstr>
      <vt:lpstr>Gill Ventilation</vt:lpstr>
      <vt:lpstr>Cartilaginous Fish (sharks)</vt:lpstr>
      <vt:lpstr>Features of gas exchange surfaces in fish</vt:lpstr>
      <vt:lpstr>Insect Gas Exchange</vt:lpstr>
      <vt:lpstr>Insect Tracheae</vt:lpstr>
      <vt:lpstr>PowerPoint Presentation</vt:lpstr>
      <vt:lpstr>PowerPoint Presentation</vt:lpstr>
      <vt:lpstr>PowerPoint Presentation</vt:lpstr>
      <vt:lpstr>Caterpillar spiracle</vt:lpstr>
      <vt:lpstr>Adjusting Gas Exchange</vt:lpstr>
      <vt:lpstr>PowerPoint Presentation</vt:lpstr>
      <vt:lpstr>PowerPoint Presentation</vt:lpstr>
      <vt:lpstr>PowerPoint Presentation</vt:lpstr>
      <vt:lpstr>PowerPoint Presentation</vt:lpstr>
      <vt:lpstr>Learning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User</dc:creator>
  <cp:lastModifiedBy>setup-Software Setup Account</cp:lastModifiedBy>
  <cp:revision>29</cp:revision>
  <dcterms:created xsi:type="dcterms:W3CDTF">2015-11-11T14:02:37Z</dcterms:created>
  <dcterms:modified xsi:type="dcterms:W3CDTF">2016-10-10T13:17:26Z</dcterms:modified>
</cp:coreProperties>
</file>